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6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-504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DDD9A-70BF-C84A-BE83-D85914ED1D4F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BBB76-DEF0-AD4F-BE03-7BFEB0BB9FB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9212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BBB76-DEF0-AD4F-BE03-7BFEB0BB9FB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921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BBB76-DEF0-AD4F-BE03-7BFEB0BB9FB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921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4680520"/>
          </a:xfrm>
        </p:spPr>
        <p:txBody>
          <a:bodyPr>
            <a:normAutofit fontScale="90000"/>
          </a:bodyPr>
          <a:lstStyle/>
          <a:p>
            <a:pPr algn="r"/>
            <a:r>
              <a:rPr lang="it-IT" dirty="0" smtClean="0"/>
              <a:t>Investire e Crescere in Italia</a:t>
            </a:r>
            <a:br>
              <a:rPr lang="it-IT" dirty="0" smtClean="0"/>
            </a:br>
            <a:r>
              <a:rPr lang="it-IT" dirty="0" smtClean="0"/>
              <a:t>Il ruolo dell’Industria del Farmaco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3100" dirty="0" smtClean="0"/>
              <a:t>Fondazione Astrid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                                             </a:t>
            </a:r>
            <a:r>
              <a:rPr lang="it-IT" sz="1800" i="1" dirty="0" smtClean="0"/>
              <a:t>Roma, 16 marzo 2016</a:t>
            </a:r>
            <a:br>
              <a:rPr lang="it-IT" sz="1800" i="1" dirty="0" smtClean="0"/>
            </a:br>
            <a:r>
              <a:rPr lang="it-IT" sz="1800" i="1" dirty="0" smtClean="0"/>
              <a:t>Palazzo dell’Enciclopedia Italiana</a:t>
            </a:r>
            <a:endParaRPr lang="it-IT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27051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23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6" y="0"/>
            <a:ext cx="13525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676373" y="980728"/>
            <a:ext cx="7772400" cy="51125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100" dirty="0" smtClean="0"/>
          </a:p>
          <a:p>
            <a:r>
              <a:rPr lang="it-IT" sz="3200" dirty="0" smtClean="0"/>
              <a:t>Parole chiave che collegano i vari contributi</a:t>
            </a:r>
          </a:p>
          <a:p>
            <a:endParaRPr lang="it-IT" sz="3200" dirty="0"/>
          </a:p>
          <a:p>
            <a:r>
              <a:rPr lang="it-IT" sz="3200" dirty="0" smtClean="0"/>
              <a:t>Microfondazione</a:t>
            </a:r>
          </a:p>
          <a:p>
            <a:r>
              <a:rPr lang="it-IT" sz="3200" dirty="0" smtClean="0"/>
              <a:t>Selettività</a:t>
            </a:r>
          </a:p>
          <a:p>
            <a:r>
              <a:rPr lang="it-IT" sz="3200" dirty="0" smtClean="0"/>
              <a:t>Qualità</a:t>
            </a:r>
          </a:p>
          <a:p>
            <a:r>
              <a:rPr lang="it-IT" sz="3200" dirty="0" smtClean="0"/>
              <a:t>Stabilità-Strutturalità</a:t>
            </a:r>
          </a:p>
          <a:p>
            <a:endParaRPr lang="it-IT" sz="3200" dirty="0"/>
          </a:p>
          <a:p>
            <a:endParaRPr lang="it-IT" sz="3200" dirty="0" smtClean="0"/>
          </a:p>
          <a:p>
            <a:endParaRPr lang="it-IT" sz="3200" dirty="0"/>
          </a:p>
          <a:p>
            <a:r>
              <a:rPr lang="it-IT" sz="3200" dirty="0" smtClean="0"/>
              <a:t>Sia sul lato della politica industriale</a:t>
            </a:r>
          </a:p>
          <a:p>
            <a:endParaRPr lang="it-IT" sz="3200" dirty="0"/>
          </a:p>
          <a:p>
            <a:r>
              <a:rPr lang="it-IT" sz="3200" dirty="0" smtClean="0"/>
              <a:t>Sia nell’organizzazione della filiera</a:t>
            </a:r>
          </a:p>
          <a:p>
            <a:endParaRPr lang="it-IT" sz="3200" dirty="0"/>
          </a:p>
          <a:p>
            <a:r>
              <a:rPr lang="it-IT" sz="3200" dirty="0" smtClean="0"/>
              <a:t>Sia sul lato del governo della spesa e dell’efficientamento</a:t>
            </a:r>
          </a:p>
          <a:p>
            <a:pPr algn="l"/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24587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" y="-10011"/>
            <a:ext cx="13541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676373" y="789577"/>
            <a:ext cx="7772400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100" dirty="0" smtClean="0"/>
          </a:p>
          <a:p>
            <a:r>
              <a:rPr lang="it-IT" sz="3200" dirty="0" smtClean="0"/>
              <a:t>Incentivazione della ricerca con strumenti </a:t>
            </a:r>
            <a:r>
              <a:rPr lang="it-IT" sz="3200" i="1" dirty="0" smtClean="0"/>
              <a:t>ad hoc</a:t>
            </a:r>
            <a:r>
              <a:rPr lang="it-IT" sz="3200" dirty="0" smtClean="0"/>
              <a:t>:</a:t>
            </a:r>
          </a:p>
          <a:p>
            <a:endParaRPr lang="it-IT" sz="3200" dirty="0"/>
          </a:p>
          <a:p>
            <a:r>
              <a:rPr lang="it-IT" sz="3200" dirty="0" smtClean="0"/>
              <a:t>Credito di imposta per gli investimenti in R&amp;S</a:t>
            </a:r>
          </a:p>
          <a:p>
            <a:endParaRPr lang="it-IT" sz="3200" dirty="0"/>
          </a:p>
          <a:p>
            <a:r>
              <a:rPr lang="it-IT" sz="3200" i="1" dirty="0" smtClean="0"/>
              <a:t>Patent-Box </a:t>
            </a:r>
            <a:r>
              <a:rPr lang="it-IT" sz="3200" dirty="0" smtClean="0"/>
              <a:t>per imposizione agevolata dei redditi derivanti dall’innovazione</a:t>
            </a:r>
          </a:p>
          <a:p>
            <a:endParaRPr lang="it-IT" sz="3200" dirty="0"/>
          </a:p>
          <a:p>
            <a:endParaRPr lang="it-IT" sz="3200" dirty="0" smtClean="0"/>
          </a:p>
          <a:p>
            <a:endParaRPr lang="it-IT" sz="3200" dirty="0"/>
          </a:p>
          <a:p>
            <a:r>
              <a:rPr lang="it-IT" sz="3200" i="1" dirty="0" smtClean="0"/>
              <a:t>Sfide:</a:t>
            </a:r>
          </a:p>
          <a:p>
            <a:r>
              <a:rPr lang="it-IT" sz="3200" smtClean="0"/>
              <a:t>Renderli permanenti …</a:t>
            </a:r>
            <a:endParaRPr lang="it-IT" sz="3200" dirty="0" smtClean="0"/>
          </a:p>
          <a:p>
            <a:r>
              <a:rPr lang="it-IT" sz="3200" dirty="0" smtClean="0"/>
              <a:t>Evitare il paradosso di un «veto» Ue</a:t>
            </a:r>
          </a:p>
          <a:p>
            <a:r>
              <a:rPr lang="it-IT" sz="3200" dirty="0"/>
              <a:t>Mantenere un rigoroso </a:t>
            </a:r>
            <a:r>
              <a:rPr lang="it-IT" sz="3200" i="1" dirty="0"/>
              <a:t>nexus approach</a:t>
            </a:r>
          </a:p>
          <a:p>
            <a:r>
              <a:rPr lang="it-IT" sz="3200" dirty="0" smtClean="0"/>
              <a:t>Collegarli a visione di sviluppo settoriale</a:t>
            </a:r>
          </a:p>
          <a:p>
            <a:pPr algn="l"/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96263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" y="-10011"/>
            <a:ext cx="13541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676373" y="789577"/>
            <a:ext cx="7772400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La mappatura dei poli di ricerca clinica in Italia mostra un panorama frastagliato e vitale, con pluralità di studi multicentrici internazionali e con finanziamenti internazionali</a:t>
            </a:r>
          </a:p>
          <a:p>
            <a:pPr algn="l"/>
            <a:endParaRPr lang="it-IT" sz="2000" dirty="0"/>
          </a:p>
          <a:p>
            <a:pPr algn="l"/>
            <a:r>
              <a:rPr lang="it-IT" sz="2000" dirty="0" smtClean="0"/>
              <a:t>Il Ssn universale ha favorito il fiorire di studi clinici, mettendo a disposizione ampia casistica</a:t>
            </a:r>
            <a:endParaRPr lang="it-IT" sz="2000" dirty="0"/>
          </a:p>
          <a:p>
            <a:pPr algn="l"/>
            <a:endParaRPr lang="it-IT" sz="2000" dirty="0" smtClean="0"/>
          </a:p>
          <a:p>
            <a:pPr algn="l"/>
            <a:r>
              <a:rPr lang="it-IT" sz="2000" dirty="0"/>
              <a:t>T</a:t>
            </a:r>
            <a:r>
              <a:rPr lang="it-IT" sz="2000" dirty="0" smtClean="0"/>
              <a:t>ra i punti di forza: Fasi I e II dell’oncologia, malattie neurodegenerative, infezioni microbiche e parassitarie</a:t>
            </a:r>
          </a:p>
          <a:p>
            <a:pPr algn="l"/>
            <a:endParaRPr lang="it-IT" sz="2000" dirty="0"/>
          </a:p>
          <a:p>
            <a:r>
              <a:rPr lang="it-IT" sz="2000" i="1" dirty="0"/>
              <a:t>Sfide</a:t>
            </a:r>
            <a:r>
              <a:rPr lang="it-IT" sz="2000" i="1" dirty="0" smtClean="0"/>
              <a:t>:</a:t>
            </a:r>
          </a:p>
          <a:p>
            <a:r>
              <a:rPr lang="it-IT" sz="2000" dirty="0" smtClean="0"/>
              <a:t>Selezionare punti di forza</a:t>
            </a:r>
          </a:p>
          <a:p>
            <a:r>
              <a:rPr lang="it-IT" sz="2000" dirty="0" smtClean="0"/>
              <a:t>Costruire visione di sviluppo industriale innovativo a lungo termine</a:t>
            </a:r>
          </a:p>
          <a:p>
            <a:r>
              <a:rPr lang="it-IT" sz="2000" dirty="0" smtClean="0"/>
              <a:t>Valorizzare i progetti con reti imprese-ospedali-università</a:t>
            </a:r>
          </a:p>
          <a:p>
            <a:r>
              <a:rPr lang="it-IT" sz="2000" dirty="0" smtClean="0"/>
              <a:t>Valorizzare il capitale umano e il patrimonio informativo del Ssn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38434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" y="-10011"/>
            <a:ext cx="13541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676373" y="620688"/>
            <a:ext cx="7772400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Sul fronte del governo della spesa, sinora si sono utilizzate due logiche diverse: regolazione in corso d’anno (RP e aste) e controllo annuale </a:t>
            </a:r>
            <a:r>
              <a:rPr lang="it-IT" sz="2000" i="1" dirty="0" smtClean="0"/>
              <a:t>ex-post </a:t>
            </a:r>
            <a:r>
              <a:rPr lang="it-IT" sz="2000" dirty="0" smtClean="0"/>
              <a:t>(prima tagli di prezzo poi PB)</a:t>
            </a:r>
          </a:p>
          <a:p>
            <a:pPr algn="l"/>
            <a:endParaRPr lang="it-IT" sz="2000" dirty="0"/>
          </a:p>
          <a:p>
            <a:pPr algn="l"/>
            <a:r>
              <a:rPr lang="it-IT" sz="2000" dirty="0" smtClean="0"/>
              <a:t>Cercare microfondazione e selettività implica riassorbire il </a:t>
            </a:r>
            <a:r>
              <a:rPr lang="it-IT" sz="2000" i="1" dirty="0" smtClean="0"/>
              <a:t>gap</a:t>
            </a:r>
            <a:r>
              <a:rPr lang="it-IT" sz="2000" dirty="0" smtClean="0"/>
              <a:t>, improntando il controllo </a:t>
            </a:r>
            <a:r>
              <a:rPr lang="it-IT" sz="2000" i="1" dirty="0" smtClean="0"/>
              <a:t>ex-post</a:t>
            </a:r>
            <a:r>
              <a:rPr lang="it-IT" sz="2000" dirty="0" smtClean="0"/>
              <a:t> alla logica che ispira la regolazione in corso d’anno</a:t>
            </a:r>
          </a:p>
          <a:p>
            <a:pPr algn="l"/>
            <a:endParaRPr lang="it-IT" sz="2000" i="1" dirty="0"/>
          </a:p>
          <a:p>
            <a:r>
              <a:rPr lang="it-IT" sz="2000" i="1" dirty="0" smtClean="0"/>
              <a:t>Sfide regolazione in corso d’anno:</a:t>
            </a:r>
          </a:p>
          <a:p>
            <a:endParaRPr lang="it-IT" sz="2000" i="1" dirty="0" smtClean="0"/>
          </a:p>
          <a:p>
            <a:r>
              <a:rPr lang="it-IT" sz="2000" dirty="0" smtClean="0"/>
              <a:t>Far funzionare meglio il RP</a:t>
            </a:r>
            <a:r>
              <a:rPr lang="it-IT" sz="2000" dirty="0"/>
              <a:t> </a:t>
            </a:r>
            <a:r>
              <a:rPr lang="it-IT" sz="2000" dirty="0" smtClean="0"/>
              <a:t>(farmaci di origine chimica </a:t>
            </a:r>
            <a:r>
              <a:rPr lang="it-IT" sz="2000" i="1" dirty="0" smtClean="0"/>
              <a:t>off-patent</a:t>
            </a:r>
            <a:r>
              <a:rPr lang="it-IT" sz="2000" dirty="0" smtClean="0"/>
              <a:t>)</a:t>
            </a:r>
          </a:p>
          <a:p>
            <a:r>
              <a:rPr lang="it-IT" sz="1400" dirty="0" smtClean="0"/>
              <a:t>[efficienza della distribuzione, effetti anche su liste di trasparenza «C-Op», etc.]</a:t>
            </a:r>
            <a:endParaRPr lang="it-IT" sz="1400" dirty="0"/>
          </a:p>
          <a:p>
            <a:endParaRPr lang="it-IT" sz="2000" dirty="0" smtClean="0"/>
          </a:p>
          <a:p>
            <a:r>
              <a:rPr lang="it-IT" sz="2000" dirty="0" smtClean="0"/>
              <a:t>Ottimizzare il disegno delle gare (farmaci di uso «H»)</a:t>
            </a:r>
          </a:p>
          <a:p>
            <a:r>
              <a:rPr lang="it-IT" sz="1400" dirty="0" smtClean="0"/>
              <a:t>[trasparenza, abbattimento </a:t>
            </a:r>
            <a:r>
              <a:rPr lang="it-IT" sz="1400" i="1" dirty="0" smtClean="0"/>
              <a:t>burden</a:t>
            </a:r>
            <a:r>
              <a:rPr lang="it-IT" sz="1400" dirty="0" smtClean="0"/>
              <a:t> amministrativo, aggregazione domande, codice di condotta, etc.]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415645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" y="-10011"/>
            <a:ext cx="13541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676373" y="620688"/>
            <a:ext cx="7772400" cy="5976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Il problema più urgente e più complesso (la </a:t>
            </a:r>
            <a:r>
              <a:rPr lang="it-IT" sz="2000" i="1" dirty="0" smtClean="0"/>
              <a:t>sfida</a:t>
            </a:r>
            <a:r>
              <a:rPr lang="it-IT" sz="2000" dirty="0" smtClean="0"/>
              <a:t> più grande) è come migliorare la </a:t>
            </a:r>
            <a:r>
              <a:rPr lang="it-IT" sz="2000" i="1" dirty="0" smtClean="0"/>
              <a:t>governance</a:t>
            </a:r>
            <a:r>
              <a:rPr lang="it-IT" sz="2000" dirty="0" smtClean="0"/>
              <a:t> annuale deputata a ricreare coerenza tra programma di spesa e  spesa effettiva</a:t>
            </a:r>
          </a:p>
          <a:p>
            <a:pPr algn="l"/>
            <a:endParaRPr lang="it-IT" sz="2000" dirty="0" smtClean="0"/>
          </a:p>
          <a:p>
            <a:pPr algn="l"/>
            <a:r>
              <a:rPr lang="it-IT" sz="2000" dirty="0" smtClean="0"/>
              <a:t>Riguarda la spesa «H», dove il tetto del 3,5% del Fsn presenta sforamenti superiori al miliardo/anno (il PB), e dove “sbarcheranno” nei prossimi anni farmaci a elevato valore curativo (salvavita) ma anche ad alto costo</a:t>
            </a:r>
          </a:p>
          <a:p>
            <a:pPr algn="l"/>
            <a:endParaRPr lang="it-IT" sz="2000" dirty="0"/>
          </a:p>
          <a:p>
            <a:pPr algn="l"/>
            <a:r>
              <a:rPr lang="it-IT" sz="2000" dirty="0" smtClean="0"/>
              <a:t>È un problema comune a tutti i Paesi (tema della campagna elettorale Us, per fare un esempio)</a:t>
            </a:r>
          </a:p>
          <a:p>
            <a:pPr algn="l"/>
            <a:endParaRPr lang="it-IT" sz="2000" dirty="0"/>
          </a:p>
          <a:p>
            <a:pPr algn="l"/>
            <a:r>
              <a:rPr lang="it-IT" sz="2000" dirty="0" smtClean="0"/>
              <a:t>Il futuro è </a:t>
            </a:r>
            <a:r>
              <a:rPr lang="it-IT" sz="2000" i="1" dirty="0" smtClean="0"/>
              <a:t>value-based pricing </a:t>
            </a:r>
            <a:r>
              <a:rPr lang="it-IT" sz="2000" dirty="0" smtClean="0"/>
              <a:t>o</a:t>
            </a:r>
            <a:r>
              <a:rPr lang="it-IT" sz="2000" i="1" dirty="0" smtClean="0"/>
              <a:t> adaptive reimbursement, </a:t>
            </a:r>
            <a:r>
              <a:rPr lang="it-IT" sz="2000" dirty="0" smtClean="0"/>
              <a:t>nelle declinazioni del </a:t>
            </a:r>
            <a:r>
              <a:rPr lang="it-IT" sz="2000" i="1" dirty="0" smtClean="0"/>
              <a:t>risk-sharing</a:t>
            </a:r>
            <a:r>
              <a:rPr lang="it-IT" sz="2000" dirty="0" smtClean="0"/>
              <a:t>, </a:t>
            </a:r>
            <a:r>
              <a:rPr lang="it-IT" sz="2000" i="1" dirty="0" smtClean="0"/>
              <a:t>cost-sharing</a:t>
            </a:r>
            <a:r>
              <a:rPr lang="it-IT" sz="2000" dirty="0" smtClean="0"/>
              <a:t>, </a:t>
            </a:r>
            <a:r>
              <a:rPr lang="it-IT" sz="2100" i="1" dirty="0"/>
              <a:t>payment</a:t>
            </a:r>
            <a:r>
              <a:rPr lang="it-IT" sz="2000" i="1" dirty="0" smtClean="0"/>
              <a:t>-by-result, cost cap, capitated contract, etc.. </a:t>
            </a:r>
            <a:r>
              <a:rPr lang="it-IT" sz="2000" dirty="0" smtClean="0"/>
              <a:t>Permette di collegare il costo per il Ssn al valore effettivamente dimostrato nei cicli terapeutici (anche a livello del singolo trattamento). Può essere allargato per considerare i costi evitati in termini di altre prestazioni. Ha bisogno di massima trasparenza nell’informazione e nei processi decisionali</a:t>
            </a:r>
          </a:p>
        </p:txBody>
      </p:sp>
    </p:spTree>
    <p:extLst>
      <p:ext uri="{BB962C8B-B14F-4D97-AF65-F5344CB8AC3E}">
        <p14:creationId xmlns:p14="http://schemas.microsoft.com/office/powerpoint/2010/main" val="168400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" y="-10011"/>
            <a:ext cx="13541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676373" y="620688"/>
            <a:ext cx="7772400" cy="5976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/>
              <a:t>L’Italia si è già </a:t>
            </a:r>
            <a:r>
              <a:rPr lang="it-IT" sz="2000" dirty="0" smtClean="0"/>
              <a:t>da tempo avviata </a:t>
            </a:r>
            <a:r>
              <a:rPr lang="it-IT" sz="2000" dirty="0"/>
              <a:t>in questa direzione: valutazioni multi-attributo, rimborso condizionato, accordi prezzo-volume, registri di monitoraggio</a:t>
            </a:r>
            <a:r>
              <a:rPr lang="it-IT" sz="2000" dirty="0" smtClean="0"/>
              <a:t>, etc., </a:t>
            </a:r>
            <a:r>
              <a:rPr lang="it-IT" sz="2000" dirty="0"/>
              <a:t>però il percorso è lungo </a:t>
            </a:r>
            <a:r>
              <a:rPr lang="it-IT" sz="2000" dirty="0" smtClean="0"/>
              <a:t>prima di arrivare a sistema …</a:t>
            </a:r>
          </a:p>
          <a:p>
            <a:pPr algn="l"/>
            <a:endParaRPr lang="it-IT" sz="2000" dirty="0"/>
          </a:p>
          <a:p>
            <a:r>
              <a:rPr lang="it-IT" sz="2000" dirty="0" smtClean="0"/>
              <a:t>… e nel frattempo?  l’anno prossimo?</a:t>
            </a:r>
          </a:p>
          <a:p>
            <a:pPr algn="l"/>
            <a:endParaRPr lang="it-IT" sz="2000" dirty="0"/>
          </a:p>
          <a:p>
            <a:pPr algn="l"/>
            <a:r>
              <a:rPr lang="it-IT" sz="2000" dirty="0" smtClean="0"/>
              <a:t>Nel dibattito sono comparse alcune opzioni: tetto unico («A» + «H»), eliminazione del tetto «H» e accorpamento indistinto nella spesa ospedaliera, creazione di Fondi </a:t>
            </a:r>
            <a:r>
              <a:rPr lang="it-IT" sz="2000" i="1" dirty="0" smtClean="0"/>
              <a:t>ad hoc </a:t>
            </a:r>
            <a:r>
              <a:rPr lang="it-IT" sz="2000" dirty="0" smtClean="0"/>
              <a:t>per categorie di farmaci con esclusione dal PB (come il Fondo «innovativi» 2015-2016)</a:t>
            </a:r>
          </a:p>
          <a:p>
            <a:pPr algn="l"/>
            <a:endParaRPr lang="it-IT" sz="2000" dirty="0"/>
          </a:p>
          <a:p>
            <a:pPr algn="l"/>
            <a:r>
              <a:rPr lang="it-IT" sz="2000" dirty="0" smtClean="0"/>
              <a:t>Tutte soluzioni che tendono </a:t>
            </a:r>
            <a:r>
              <a:rPr lang="it-IT" sz="2000" dirty="0"/>
              <a:t>a creare delle </a:t>
            </a:r>
            <a:r>
              <a:rPr lang="it-IT" sz="2000" dirty="0" smtClean="0"/>
              <a:t>«zone </a:t>
            </a:r>
            <a:r>
              <a:rPr lang="it-IT" sz="2000" dirty="0"/>
              <a:t>di </a:t>
            </a:r>
            <a:r>
              <a:rPr lang="it-IT" sz="2000" dirty="0" smtClean="0"/>
              <a:t>salvaguardia» (anche utili a risolvere urgenze come nel caso dell’epatite C), ma che eludono il problema di fondo della sproporzione tra costi e risorse disponibili </a:t>
            </a:r>
            <a:endParaRPr lang="it-IT" sz="2000" dirty="0"/>
          </a:p>
          <a:p>
            <a:pPr algn="l"/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29678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" y="-10011"/>
            <a:ext cx="13541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676372" y="654332"/>
            <a:ext cx="8000083" cy="6159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dirty="0" smtClean="0"/>
              <a:t>Finché non abbiamo una nuova </a:t>
            </a:r>
            <a:r>
              <a:rPr lang="it-IT" sz="2000" i="1" dirty="0" smtClean="0"/>
              <a:t>governance</a:t>
            </a:r>
            <a:r>
              <a:rPr lang="it-IT" sz="2000" dirty="0" smtClean="0"/>
              <a:t> è difficile rinunciare del tutto ai tetti, anche se sono strumenti insoddisfacenti</a:t>
            </a:r>
          </a:p>
          <a:p>
            <a:pPr algn="l"/>
            <a:endParaRPr lang="it-IT" sz="2000" dirty="0"/>
          </a:p>
          <a:p>
            <a:pPr algn="l"/>
            <a:r>
              <a:rPr lang="it-IT" sz="2000" dirty="0" smtClean="0"/>
              <a:t>In attesa del nuovo, per ridurre le proporzioni del PB:</a:t>
            </a:r>
          </a:p>
          <a:p>
            <a:pPr marL="446088" algn="l"/>
            <a:endParaRPr lang="it-IT" sz="2000" dirty="0"/>
          </a:p>
          <a:p>
            <a:pPr marL="446088" algn="l"/>
            <a:r>
              <a:rPr lang="it-IT" sz="2000" dirty="0" smtClean="0"/>
              <a:t>Efficientamento della distribuzione in fascia «A»</a:t>
            </a:r>
          </a:p>
          <a:p>
            <a:pPr marL="446088" algn="l"/>
            <a:endParaRPr lang="it-IT" sz="2000" dirty="0"/>
          </a:p>
          <a:p>
            <a:pPr marL="446088" algn="l"/>
            <a:r>
              <a:rPr lang="it-IT" sz="2000" dirty="0" smtClean="0"/>
              <a:t>Riorganizzazione del </a:t>
            </a:r>
            <a:r>
              <a:rPr lang="it-IT" sz="2000" i="1" dirty="0" smtClean="0"/>
              <a:t>procurement</a:t>
            </a:r>
            <a:r>
              <a:rPr lang="it-IT" sz="2000" dirty="0" smtClean="0"/>
              <a:t> ospedaliero (anche al di là dei farmaci)</a:t>
            </a:r>
          </a:p>
          <a:p>
            <a:pPr marL="446088" algn="l"/>
            <a:endParaRPr lang="it-IT" sz="2000" dirty="0"/>
          </a:p>
          <a:p>
            <a:pPr marL="446088" algn="l"/>
            <a:r>
              <a:rPr lang="it-IT" sz="2000" dirty="0" smtClean="0"/>
              <a:t>Maggiore concorrenza di prezzo tra prodotti equivalenti </a:t>
            </a:r>
            <a:r>
              <a:rPr lang="it-IT" sz="2000" i="1" dirty="0" smtClean="0"/>
              <a:t>off-patent</a:t>
            </a:r>
          </a:p>
          <a:p>
            <a:pPr marL="446088" algn="l"/>
            <a:endParaRPr lang="it-IT" sz="2000" dirty="0"/>
          </a:p>
          <a:p>
            <a:pPr marL="446088" algn="l"/>
            <a:r>
              <a:rPr lang="it-IT" sz="2000" dirty="0"/>
              <a:t>E</a:t>
            </a:r>
            <a:r>
              <a:rPr lang="it-IT" sz="2000" dirty="0" smtClean="0"/>
              <a:t>liminazione dei costi connessi ai Comitati che presiedono i Prontuari locali </a:t>
            </a:r>
            <a:r>
              <a:rPr lang="it-IT" sz="1400" dirty="0" smtClean="0"/>
              <a:t>[Tavolo presso l’Aifa]</a:t>
            </a:r>
          </a:p>
          <a:p>
            <a:pPr marL="446088" algn="l"/>
            <a:endParaRPr lang="it-IT" sz="2000" dirty="0"/>
          </a:p>
          <a:p>
            <a:pPr marL="446088" algn="l"/>
            <a:r>
              <a:rPr lang="it-IT" sz="2000" dirty="0"/>
              <a:t>E</a:t>
            </a:r>
            <a:r>
              <a:rPr lang="it-IT" sz="2000" dirty="0" smtClean="0"/>
              <a:t>liminazione dei costi amministrativi connessi alla proliferazioni dei Comitati etici</a:t>
            </a:r>
          </a:p>
          <a:p>
            <a:pPr algn="l"/>
            <a:endParaRPr lang="it-IT" sz="2000" dirty="0"/>
          </a:p>
          <a:p>
            <a:pPr algn="l"/>
            <a:r>
              <a:rPr lang="it-IT" sz="2000" dirty="0" smtClean="0"/>
              <a:t>Le risorse liberate vanno dedicate all’innovazione</a:t>
            </a:r>
          </a:p>
          <a:p>
            <a:pPr algn="l"/>
            <a:endParaRPr lang="it-IT" sz="2000" dirty="0"/>
          </a:p>
          <a:p>
            <a:pPr algn="l"/>
            <a:r>
              <a:rPr lang="it-IT" sz="2000" dirty="0" smtClean="0"/>
              <a:t>Rifinanziamento del Fsn (cui è legato il tetto in termini %) …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04808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899592" y="2276872"/>
            <a:ext cx="7772400" cy="2013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3100" dirty="0" smtClean="0"/>
              <a:t>grazie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                                       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76900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703</Words>
  <Application>Microsoft Office PowerPoint</Application>
  <PresentationFormat>Presentazione su schermo (4:3)</PresentationFormat>
  <Paragraphs>86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Investire e Crescere in Italia Il ruolo dell’Industria del Farmaco  Fondazione Astrid                                                Roma, 16 marzo 2016 Palazzo dell’Enciclopedia Italiana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Investire e Crescere in Italia Il ruolo dell’Industria del Farmaco  Fondazione Astrid                                                Roma, 16 marzo 2016</dc:title>
  <dc:creator>utente_locale</dc:creator>
  <cp:lastModifiedBy>Administrator</cp:lastModifiedBy>
  <cp:revision>69</cp:revision>
  <cp:lastPrinted>2016-03-15T20:10:49Z</cp:lastPrinted>
  <dcterms:created xsi:type="dcterms:W3CDTF">2016-03-15T10:27:08Z</dcterms:created>
  <dcterms:modified xsi:type="dcterms:W3CDTF">2016-03-17T09:10:02Z</dcterms:modified>
</cp:coreProperties>
</file>