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4" r:id="rId3"/>
    <p:sldId id="265" r:id="rId4"/>
    <p:sldId id="268" r:id="rId5"/>
    <p:sldId id="266" r:id="rId6"/>
    <p:sldId id="267" r:id="rId7"/>
    <p:sldId id="256" r:id="rId8"/>
    <p:sldId id="257" r:id="rId9"/>
    <p:sldId id="258" r:id="rId10"/>
    <p:sldId id="259" r:id="rId11"/>
    <p:sldId id="260" r:id="rId12"/>
    <p:sldId id="262" r:id="rId13"/>
    <p:sldId id="26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005" autoAdjust="0"/>
  </p:normalViewPr>
  <p:slideViewPr>
    <p:cSldViewPr snapToGrid="0">
      <p:cViewPr varScale="1">
        <p:scale>
          <a:sx n="105" d="100"/>
          <a:sy n="105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FE6A3-BF52-492C-B17C-90A7F98D62AF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DDD47-EA02-4DF1-BC21-9F85E8C4AC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21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dirty="0"/>
              <a:t>Grazie agli autori e grazie all’ASTRID</a:t>
            </a:r>
            <a:br>
              <a:rPr lang="it-IT" sz="1400" dirty="0"/>
            </a:br>
            <a:endParaRPr lang="it-IT" sz="1400" dirty="0"/>
          </a:p>
          <a:p>
            <a:r>
              <a:rPr lang="it-IT" sz="1400" dirty="0"/>
              <a:t>L’ipotesi di reviviscenza della CED è fascinosa ma poco plausibile nel contesto di oggi dopo settanta anni</a:t>
            </a:r>
          </a:p>
          <a:p>
            <a:endParaRPr lang="it-IT" sz="1400" dirty="0"/>
          </a:p>
          <a:p>
            <a:r>
              <a:rPr lang="it-IT" sz="1400" dirty="0"/>
              <a:t>L’ho letta come una utile provocazione per riportare alla memoria i tratti avanzati e ancora attuali e irrisolti</a:t>
            </a:r>
          </a:p>
          <a:p>
            <a:endParaRPr lang="it-IT" sz="1400" dirty="0"/>
          </a:p>
          <a:p>
            <a:r>
              <a:rPr lang="it-IT" sz="1400" b="1" dirty="0"/>
              <a:t>Vorrei proporvi tre valutazioni che il </a:t>
            </a:r>
            <a:r>
              <a:rPr lang="it-IT" sz="1400" b="1" i="1" dirty="0"/>
              <a:t>paper</a:t>
            </a:r>
            <a:r>
              <a:rPr lang="it-IT" sz="1400" b="1" dirty="0"/>
              <a:t> mi ha spinto a fare:</a:t>
            </a:r>
            <a:br>
              <a:rPr lang="it-IT" sz="1400" dirty="0"/>
            </a:br>
            <a:br>
              <a:rPr lang="it-IT" sz="1400" dirty="0"/>
            </a:br>
            <a:r>
              <a:rPr lang="it-IT" sz="1400" b="1" dirty="0"/>
              <a:t>1) </a:t>
            </a:r>
            <a:r>
              <a:rPr lang="it-IT" sz="1400" dirty="0"/>
              <a:t>Che cosa sarebbe stato se la CED fosse decollata</a:t>
            </a:r>
          </a:p>
          <a:p>
            <a:endParaRPr lang="it-IT" sz="1400" dirty="0"/>
          </a:p>
          <a:p>
            <a:r>
              <a:rPr lang="it-IT" sz="1400" b="1" dirty="0"/>
              <a:t>2) </a:t>
            </a:r>
            <a:r>
              <a:rPr lang="it-IT" sz="1400" dirty="0"/>
              <a:t>Quali vantaggi geopolitici stiamo ottenendo dalla moneta unica, il passo avanti effettivamente compiuto più simile a quello della CED</a:t>
            </a:r>
          </a:p>
          <a:p>
            <a:endParaRPr lang="it-IT" sz="1400" dirty="0"/>
          </a:p>
          <a:p>
            <a:r>
              <a:rPr lang="it-IT" sz="1400" b="1" dirty="0"/>
              <a:t>3) </a:t>
            </a:r>
            <a:r>
              <a:rPr lang="it-IT" sz="1400" dirty="0"/>
              <a:t>Come valutare </a:t>
            </a:r>
            <a:r>
              <a:rPr lang="it-IT" sz="1400" i="1" dirty="0"/>
              <a:t>ReArm Europe </a:t>
            </a:r>
            <a:r>
              <a:rPr lang="it-IT" sz="1400" dirty="0"/>
              <a:t>rispetto alla CED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DDD47-EA02-4DF1-BC21-9F85E8C4ACE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b="1" dirty="0"/>
              <a:t>WHAT IF CED</a:t>
            </a:r>
            <a:br>
              <a:rPr lang="it-IT" sz="1400" b="1" dirty="0"/>
            </a:br>
            <a:br>
              <a:rPr lang="it-IT" sz="1400" dirty="0"/>
            </a:br>
            <a:endParaRPr lang="it-IT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/>
              <a:t>La distinzione tra avanzamenti politici e avanzamenti settoriali-funzionali non è netta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 bisogno di aggiustarsi e completarsi nel tempo il percorso politico, anche con aggiustamenti tecnici e piccoli passi avanti e indietro</a:t>
            </a:r>
          </a:p>
          <a:p>
            <a:endParaRPr lang="it-IT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CED sarebbe stata una «palestra» di unificazione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it-IT" sz="1400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paper</a:t>
            </a:r>
            <a:r>
              <a:rPr lang="it-IT" sz="14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suggerisce almeno sei punti: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it-IT" sz="14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it-IT" sz="14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bilancio comune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it-IT" sz="1400" b="1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it-IT" sz="1400" b="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scelte su CED ed esercito comune avrebbero sollecitato la costituzione di una </a:t>
            </a:r>
            <a:r>
              <a:rPr lang="it-IT" sz="14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politica estera </a:t>
            </a:r>
            <a:r>
              <a:rPr lang="it-IT" sz="1400" b="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comune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it-IT" sz="1400" b="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it-IT" sz="1400" b="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it-IT" sz="14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rapporti con la NATO</a:t>
            </a:r>
            <a:r>
              <a:rPr lang="it-IT" sz="1400" b="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sarebbero stati istituzionalizzati a livello europeo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it-IT" sz="1400" b="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it-IT" sz="1400" b="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it-IT" sz="14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disegno istituzionale di tipo federale </a:t>
            </a:r>
            <a:r>
              <a:rPr lang="it-IT" sz="1400" b="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 Commissariato, Consiglio, Assemblea e Corte: due livelli di investitura politica avrebbero dato spazio a scelte non vincolate all’unanimità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it-IT" sz="1400" b="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it-IT" sz="1400" b="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Sviluppo di </a:t>
            </a:r>
            <a:r>
              <a:rPr lang="it-IT" sz="1400" b="1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procurement</a:t>
            </a:r>
            <a:r>
              <a:rPr lang="it-IT" sz="14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pan-europeo con risorse di bilancio europeo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it-IT" sz="1400" b="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it-IT" sz="1400" b="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cosa più colorita ma forse la più vitale: </a:t>
            </a:r>
            <a:r>
              <a:rPr lang="it-IT" sz="14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mezzo secolo di leva europea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DDD47-EA02-4DF1-BC21-9F85E8C4ACE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39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b="1" dirty="0"/>
              <a:t>I VANTAGGI GEOPOLITICI DELL’EURO</a:t>
            </a:r>
          </a:p>
          <a:p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Con la CED si devono utilizzare i «se» che è un esercizio dal quale gli storici ci mettono in guardia</a:t>
            </a:r>
          </a:p>
          <a:p>
            <a:endParaRPr lang="it-IT" sz="1400" dirty="0"/>
          </a:p>
          <a:p>
            <a:r>
              <a:rPr lang="it-IT" sz="1400" dirty="0"/>
              <a:t>La moneta unica ci permette di discutere di una evoluzione europea effettivamente avvenuta</a:t>
            </a:r>
          </a:p>
          <a:p>
            <a:endParaRPr lang="it-IT" sz="1400" dirty="0"/>
          </a:p>
          <a:p>
            <a:r>
              <a:rPr lang="it-IT" sz="1400" dirty="0"/>
              <a:t>Perché la moneta se si sta parlando di CED?</a:t>
            </a:r>
          </a:p>
          <a:p>
            <a:endParaRPr lang="it-IT" sz="1400" dirty="0"/>
          </a:p>
          <a:p>
            <a:r>
              <a:rPr lang="it-IT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Gasperi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uomo mite, pacifista, anti-elitario e di vocazione popolare, costruttore, ripeteva che </a:t>
            </a:r>
            <a:r>
              <a:rPr lang="it-IT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passi fondanti per l’unificazione erano la difesa e la moneta comune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Due cose strettamente legate tra di loro e legate alla politica estera e ai rapporti di pace/guerra con gli altri Paesi</a:t>
            </a:r>
          </a:p>
          <a:p>
            <a:endParaRPr lang="it-IT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/>
              <a:t>È la più politica delle riforme settoriali-funzionali</a:t>
            </a:r>
            <a:r>
              <a:rPr lang="it-IT" sz="1400" dirty="0"/>
              <a:t>. March Bloch: « Moneta barometro di movimenti profondi e strumento di formidabili conversioni delle masse »</a:t>
            </a:r>
          </a:p>
          <a:p>
            <a:endParaRPr lang="it-IT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Che cosa potrebbe accadere se non esistesse l’Euro dopo gli annunci dell’Amministrazione americana:</a:t>
            </a:r>
          </a:p>
          <a:p>
            <a:endParaRPr lang="it-IT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1) di coinvolgere sempre di più la </a:t>
            </a:r>
            <a:r>
              <a:rPr lang="it-IT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FED negli obiettivi governativi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endParaRPr lang="it-IT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2) di seguire una </a:t>
            </a:r>
            <a:r>
              <a:rPr lang="it-IT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politica monetaria espansiva 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 sostenere la domanda interna e coprire le esigenze di spesa nazionali e internazionali del Governo…</a:t>
            </a:r>
          </a:p>
          <a:p>
            <a:endParaRPr lang="it-IT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3) di puntellare questa politica combinandola con </a:t>
            </a:r>
            <a:r>
              <a:rPr lang="it-IT" sz="1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dazi selettivi e blocchi o quote di import/export </a:t>
            </a:r>
            <a:r>
              <a:rPr lang="it-IT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seconda che i Paesi siano più o meno collaborativi e non facciano apprezzare le loro valute</a:t>
            </a:r>
          </a:p>
          <a:p>
            <a:endParaRPr lang="it-IT" sz="1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sz="1400" dirty="0"/>
          </a:p>
          <a:p>
            <a:endParaRPr lang="it-IT" sz="14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DDD47-EA02-4DF1-BC21-9F85E8C4ACE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46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CONCLUSIONI</a:t>
            </a:r>
          </a:p>
          <a:p>
            <a:endParaRPr lang="it-IT" sz="1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Ursula Von </a:t>
            </a:r>
            <a:r>
              <a:rPr lang="it-IT" sz="1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</a:t>
            </a:r>
            <a:r>
              <a:rPr lang="it-IT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Leyen </a:t>
            </a:r>
            <a:r>
              <a:rPr lang="it-IT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 iniziato il suo discorso in Parlamento a Strasburgo martedì menzionando uno dei padri dell’Europa, Alcide De Gasperi </a:t>
            </a:r>
          </a:p>
          <a:p>
            <a:endParaRPr lang="it-IT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 </a:t>
            </a:r>
            <a:r>
              <a:rPr lang="it-IT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 abbiamo bisogno solo della pace tra noi, ma di costruire una difesa comune. Non si tratta di minacciare o conquistare, ma di scoraggiare qualsiasi attacco dall’esterno, guidato dall’odio contro un’Europa unita. Questo è il compito della nostra generazione </a:t>
            </a:r>
            <a:r>
              <a:rPr lang="it-IT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endParaRPr lang="it-IT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Questa idea della pace che deve essere difesa è tutt’altro che una elaborazione politica e filosofica nuova</a:t>
            </a:r>
          </a:p>
          <a:p>
            <a:endParaRPr lang="it-IT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Pensiero 94 di Pascal</a:t>
            </a:r>
          </a:p>
          <a:p>
            <a:endParaRPr lang="it-IT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Pascal scrive in una Europa che è quella dei Giusnaturalisti, Giansenisti, della prima filosofia del liberalismo, ma nel contempo anche quella delle Monarchie assolute e della concezione patrimoniale dello Stato</a:t>
            </a:r>
          </a:p>
          <a:p>
            <a:endParaRPr lang="it-IT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quel contesto erano quanto mai attuali le riflessioni sul rapporto tra giustizia e potere o tra giustizia e forza</a:t>
            </a:r>
          </a:p>
          <a:p>
            <a:endParaRPr lang="it-IT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Riflessioni «degasperiane» ma soprattutto sembrano parlare al dibattito di oggi su pacifismo e riarmo</a:t>
            </a:r>
          </a:p>
          <a:p>
            <a:endParaRPr lang="it-IT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4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DDD47-EA02-4DF1-BC21-9F85E8C4ACE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28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93E68-FA89-838D-EC92-5F9ECC256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E16180-342C-45B6-7130-FD67EAD738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C563C6-16F9-EBB9-C154-6A224FEEA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138346-7509-4A4E-22B5-B1F0790E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CA9697-E908-F73C-E335-D147065C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33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1ABED4-6CB7-E712-5B79-8B5F90E41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9D8A14-2229-B14A-D778-9F8DA1650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419EFF-99AC-9B81-F5D6-C1926C63D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5186DD-2439-7511-2A0A-1B462BD4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F6D2DB-212E-3CF6-F657-916B0FBD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48A759-DCAC-7A8A-0834-47504BF6B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FA98E0-F7F4-028A-E84E-2C1CB8EA1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C51929-0DBD-6B35-03F8-F2CF59A1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D5A122-30F6-DBB0-1852-156D22CD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E8F8EF-6EA1-6A47-74A6-3B2206EE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15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6351E-E621-870E-0100-D870A03C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CE082A-DC10-4A11-6D88-406ECA869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34478E-F4C2-8484-1F46-B0EF9A91E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F5A39C-4122-CDC4-F4F2-33EBA788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118823-C621-FA81-0A87-B9C7F919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82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A56378-41E9-6294-8AFF-B2D4F302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7F9DC2-E6E8-2C30-FADF-AF793365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B74F94-9FF0-2418-C31B-9508C75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5D4309-B146-7ABA-C920-1EB992F6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C55C8-92C2-3132-BE77-4C64357A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7359AA-8988-2B7B-27D6-D4139959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2BC6F5-1152-86EB-2373-49542F212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B79AEB-0559-560F-E51F-9B7CB1F2E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9B44C9-C7A3-C966-6590-6D2398F7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47B713-4B3C-FB20-009D-A5AB7608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07B6AF-5AE9-7E6C-BCE8-E43D536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50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FF78A8-EC88-167D-0933-69A17A0C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19CC4D-D4D4-7B67-3695-B6854924E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6710E4-11BD-8762-F526-75AB304A5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540FB08-C003-EA5E-6FFB-D0D06712D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3383A99-BE93-8C5C-064C-12A62F4ED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0117BD-1222-63DF-FEE1-0505E10E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99FBEAD-3DE1-18A1-3D14-0F2AE95A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C2D6264-5B87-45AA-1A0D-5EBD1041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84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A9364-7A56-7946-51D6-19C901BD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CF348D7-365A-62F2-0E01-E4BDA69E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0331D5-D690-47F1-0C9E-EC88A47A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6CB291-2765-93B3-7BCC-E026CE7C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15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C398A47-B20E-6A4E-8BEC-96AE9DE44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9CDB0D8-CE8A-7420-5F43-FE1EDC96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64CC1F-C8DB-2CD4-7C56-C2B819DD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78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8D106C-94C0-BF5C-9529-0FD31405B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4D7E33-FB35-97E6-2C87-C7590DA69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609C17-1CE5-F770-AD20-85AAFECE9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E51837-C1D9-937D-55A3-95682E49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E0C20E-75A1-A5A1-0AC0-0F8D3C48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E480A47-164D-3A11-4974-26F12F00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22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0DD578-ACF1-E020-A214-4C1B6686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68BE59F-7605-F651-8FD6-35360E92B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A2E8BC-9E18-6E79-13BE-D51E58944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41C700-A968-1A11-633D-BD635D5F8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6BB06F-94D3-043D-5339-CDF7E087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F968B2-135D-E640-5DB8-FDCF1656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11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197A610-EC87-0EE0-79B9-DE27DDCD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47A989-786C-A1F0-4917-93486B016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94EA79-5134-869B-226C-48015D9E8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968A27-27AE-491C-9132-074033B8051D}" type="datetimeFigureOut">
              <a:rPr lang="it-IT" smtClean="0"/>
              <a:t>12/03/2025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2E98EF-4007-EA15-9C7B-F6C4140F0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051F2-5C63-7439-7F75-5B18963DC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DDBE2-E514-46B3-AE3B-BB2CF1BB2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79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pri.org/databases/milex/sources-and-metho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reforming.it/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pri.org/databases/milex/sources-and-metho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reforming.it/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orming.it/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mi.camera.it/leg19DIL/temi/19_il-bilancio-della-difesa-in-breve.html" TargetMode="External"/><Relationship Id="rId2" Type="http://schemas.openxmlformats.org/officeDocument/2006/relationships/hyperlink" Target="https://temi.camera.it/leg19DIL/temi/le-spese-per-la-difesa-in-ambito-nat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reforming.it/" TargetMode="External"/><Relationship Id="rId4" Type="http://schemas.openxmlformats.org/officeDocument/2006/relationships/hyperlink" Target="https://temi.camera.it/leg19DIL/temi/le-spese-per-la-difesa-in-ambito-u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orming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orming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reforming.it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orming.i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sipri.org/databases/milex/sources-and-methods" TargetMode="External"/><Relationship Id="rId7" Type="http://schemas.openxmlformats.org/officeDocument/2006/relationships/hyperlink" Target="https://www.reforming.i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pri.org/databases/milex/sources-and-metho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reforming.it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pri.org/databases/milex/sources-and-method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reforming.it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FDE42A-5F0F-6188-2810-D165C02959C1}"/>
              </a:ext>
            </a:extLst>
          </p:cNvPr>
          <p:cNvSpPr txBox="1"/>
          <p:nvPr/>
        </p:nvSpPr>
        <p:spPr>
          <a:xfrm>
            <a:off x="637563" y="197346"/>
            <a:ext cx="1091687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Intro</a:t>
            </a:r>
          </a:p>
          <a:p>
            <a:endParaRPr lang="it-IT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Grazie agli autori per il </a:t>
            </a:r>
            <a:r>
              <a:rPr lang="it-IT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paper</a:t>
            </a:r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 all’ASTRID per l’invito</a:t>
            </a:r>
          </a:p>
          <a:p>
            <a:endParaRPr lang="it-IT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reviviscenza dopo settanta anni del Trattato è una ipotesi affascinante sul piano giuridico e su quello politico. Tuttavia, più che di raccogliere le ratifiche dei due Paesi mancanti (Francia e Italia) dando per scontato che gli altri quattro confermino col silenzio assenso la loro ratifica del 1954, lo scoglio è cercare di raccogliere una nuova conferma di tutti, tutt’altro che scontata </a:t>
            </a:r>
          </a:p>
          <a:p>
            <a:endParaRPr lang="it-IT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Più che nell’ipotesi di reviviscenza, a mio modo di vedere il valore del </a:t>
            </a:r>
            <a:r>
              <a:rPr lang="it-IT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paper</a:t>
            </a:r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è nel riportare alla memoria l’esperienza della CED e farlo nella maniera più adatta al momento: non una rivisitazione storica lunga con approfondimenti, non un saggio, ma un documento operativo, un </a:t>
            </a:r>
            <a:r>
              <a:rPr lang="it-IT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executive summary </a:t>
            </a:r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dal quale emergono le caratteristiche distintive di un progetto che a inizio anni ‘50 guardava al futuro e provava a costruirlo cogliendo l’attimo favorevole</a:t>
            </a:r>
          </a:p>
          <a:p>
            <a:endParaRPr lang="it-IT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Proprio pe questa sua incisività, il </a:t>
            </a:r>
            <a:r>
              <a:rPr lang="it-IT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paper</a:t>
            </a:r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mi ha suggerito tre riflessioni che rapidamente ripercorro senza pretese di completezza ovviamente. Pochi </a:t>
            </a:r>
            <a:r>
              <a:rPr lang="it-IT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sketches</a:t>
            </a:r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per ognuno dei tre:</a:t>
            </a:r>
          </a:p>
          <a:p>
            <a:endParaRPr lang="it-IT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rabicParenR"/>
            </a:pPr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che cosa sarebbe stato se la CED fosse decollata;</a:t>
            </a:r>
          </a:p>
          <a:p>
            <a:pPr marL="342900" indent="-342900">
              <a:buAutoNum type="arabicParenR"/>
            </a:pPr>
            <a:endParaRPr lang="it-IT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rabicParenR"/>
            </a:pPr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quali vantaggi geopolitici stiamo raccogliendo da quella che delle riforme funzionali è la più politica e in questo simile alla CED, l’Euro;</a:t>
            </a:r>
          </a:p>
          <a:p>
            <a:pPr marL="342900" indent="-342900">
              <a:buAutoNum type="arabicParenR"/>
            </a:pPr>
            <a:endParaRPr lang="it-IT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rabicParenR"/>
            </a:pPr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 debolezze di </a:t>
            </a:r>
            <a:r>
              <a:rPr lang="it-IT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ReArm Europe </a:t>
            </a:r>
            <a:r>
              <a:rPr lang="it-IT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controluce della CED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596FC50-89E6-72D9-A10D-04C1BF8F4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364" y="6291333"/>
            <a:ext cx="32311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63180-BB6E-7C91-8A74-3ED35DC24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4A37078-DC49-15D0-05B4-B82E30771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3" y="114804"/>
            <a:ext cx="650811" cy="6508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FA0BB4C-2875-4099-1E97-8DC8A455A9AC}"/>
              </a:ext>
            </a:extLst>
          </p:cNvPr>
          <p:cNvSpPr txBox="1"/>
          <p:nvPr/>
        </p:nvSpPr>
        <p:spPr>
          <a:xfrm rot="5400000">
            <a:off x="6438307" y="-2584553"/>
            <a:ext cx="615553" cy="59897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Spesa militare complessiva; GDP shares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C928E17-86DE-F360-9C70-0452629D68F5}"/>
              </a:ext>
            </a:extLst>
          </p:cNvPr>
          <p:cNvSpPr txBox="1"/>
          <p:nvPr/>
        </p:nvSpPr>
        <p:spPr>
          <a:xfrm rot="16200000">
            <a:off x="-2712946" y="3523505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sng" dirty="0">
                <a:solidFill>
                  <a:srgbClr val="0056B3"/>
                </a:solidFill>
                <a:effectLst/>
                <a:latin typeface="-apple-system"/>
                <a:hlinkClick r:id="rId3"/>
              </a:rPr>
              <a:t>https://www.sipri.org/databases/milex/sources-and-methods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E45FB8-9A28-A747-E435-730ADF93E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622" y="718114"/>
            <a:ext cx="9400172" cy="5924242"/>
          </a:xfrm>
          <a:prstGeom prst="rect">
            <a:avLst/>
          </a:prstGeom>
        </p:spPr>
      </p:pic>
      <p:pic>
        <p:nvPicPr>
          <p:cNvPr id="2" name="Immagine 1" descr="Immagine che contiene schizzo, Arte bambini&#10;&#10;Descrizione generata automaticamente">
            <a:hlinkClick r:id="rId5"/>
            <a:extLst>
              <a:ext uri="{FF2B5EF4-FFF2-40B4-BE49-F238E27FC236}">
                <a16:creationId xmlns:a16="http://schemas.microsoft.com/office/drawing/2014/main" id="{1C453BFD-F8A0-5742-3CF2-F0DDF05CD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009" y="6325760"/>
            <a:ext cx="323850" cy="43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897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80A59-40FA-CB29-6C46-BEBDC720D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1A4E6A5-DA7C-3EE0-5413-84A070494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3" y="114804"/>
            <a:ext cx="650811" cy="6508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A51365-B31C-7B76-6A9C-0F36FE2C08CB}"/>
              </a:ext>
            </a:extLst>
          </p:cNvPr>
          <p:cNvSpPr txBox="1"/>
          <p:nvPr/>
        </p:nvSpPr>
        <p:spPr>
          <a:xfrm rot="5400000">
            <a:off x="6438307" y="-2584553"/>
            <a:ext cx="615553" cy="59897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Spesa militare complessiva; GDP shares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1B1C122-A464-9FFE-C061-BAB77DA2B527}"/>
              </a:ext>
            </a:extLst>
          </p:cNvPr>
          <p:cNvSpPr txBox="1"/>
          <p:nvPr/>
        </p:nvSpPr>
        <p:spPr>
          <a:xfrm rot="16200000">
            <a:off x="-2712946" y="3523505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sng" dirty="0">
                <a:solidFill>
                  <a:srgbClr val="0056B3"/>
                </a:solidFill>
                <a:effectLst/>
                <a:latin typeface="-apple-system"/>
                <a:hlinkClick r:id="rId3"/>
              </a:rPr>
              <a:t>https://www.sipri.org/databases/milex/sources-and-methods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5B8AAE2-4826-1D01-CBE1-42CD662F6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547" y="718114"/>
            <a:ext cx="9325070" cy="5876910"/>
          </a:xfrm>
          <a:prstGeom prst="rect">
            <a:avLst/>
          </a:prstGeom>
        </p:spPr>
      </p:pic>
      <p:pic>
        <p:nvPicPr>
          <p:cNvPr id="3" name="Immagine 2" descr="Immagine che contiene schizzo, Arte bambini&#10;&#10;Descrizione generata automaticamente">
            <a:hlinkClick r:id="rId5"/>
            <a:extLst>
              <a:ext uri="{FF2B5EF4-FFF2-40B4-BE49-F238E27FC236}">
                <a16:creationId xmlns:a16="http://schemas.microsoft.com/office/drawing/2014/main" id="{AAB6BBCC-C980-6F00-8946-33BBB1FC4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009" y="6315274"/>
            <a:ext cx="323850" cy="43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9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3133B13-5612-48AE-0C58-740E26DE1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0" y="692908"/>
            <a:ext cx="10888079" cy="59757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6D009E-419B-CFB9-AF9A-D5EB198C7AE4}"/>
              </a:ext>
            </a:extLst>
          </p:cNvPr>
          <p:cNvSpPr txBox="1"/>
          <p:nvPr/>
        </p:nvSpPr>
        <p:spPr>
          <a:xfrm rot="5400000">
            <a:off x="5788222" y="-2632849"/>
            <a:ext cx="615553" cy="59897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EDA data</a:t>
            </a:r>
          </a:p>
        </p:txBody>
      </p:sp>
      <p:pic>
        <p:nvPicPr>
          <p:cNvPr id="2" name="Immagine 1" descr="Immagine che contiene schizzo, Arte bambini&#10;&#10;Descrizione generata automaticamente">
            <a:hlinkClick r:id="rId3"/>
            <a:extLst>
              <a:ext uri="{FF2B5EF4-FFF2-40B4-BE49-F238E27FC236}">
                <a16:creationId xmlns:a16="http://schemas.microsoft.com/office/drawing/2014/main" id="{84511DE7-09D3-029C-0BA4-A9AAEF08D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202" y="6300567"/>
            <a:ext cx="323850" cy="43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586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3C91C7-220F-EDFF-82FA-8C90F10B2F2F}"/>
              </a:ext>
            </a:extLst>
          </p:cNvPr>
          <p:cNvSpPr txBox="1"/>
          <p:nvPr/>
        </p:nvSpPr>
        <p:spPr>
          <a:xfrm>
            <a:off x="0" y="1731971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0" dirty="0">
                <a:solidFill>
                  <a:srgbClr val="212121"/>
                </a:solidFill>
                <a:effectLst/>
                <a:latin typeface="Titillium Web" panose="00000500000000000000" pitchFamily="2" charset="0"/>
              </a:rPr>
              <a:t>Le spese per la difesa in ambito NATO</a:t>
            </a:r>
          </a:p>
          <a:p>
            <a:pPr algn="ctr"/>
            <a:r>
              <a:rPr lang="it-IT" dirty="0">
                <a:hlinkClick r:id="rId2"/>
              </a:rPr>
              <a:t>https://temi.camera.it/leg19DIL/temi/le-spese-per-la-difesa-in-ambito-nato.html</a:t>
            </a:r>
            <a:endParaRPr lang="it-IT" dirty="0"/>
          </a:p>
          <a:p>
            <a:pPr algn="ctr"/>
            <a:endParaRPr lang="it-IT" b="0" i="0" dirty="0">
              <a:solidFill>
                <a:srgbClr val="212121"/>
              </a:solidFill>
              <a:effectLst/>
              <a:latin typeface="Titillium Web" panose="00000500000000000000" pitchFamily="2" charset="0"/>
            </a:endParaRPr>
          </a:p>
          <a:p>
            <a:pPr algn="ctr"/>
            <a:r>
              <a:rPr lang="it-IT" b="1" dirty="0">
                <a:solidFill>
                  <a:srgbClr val="212121"/>
                </a:solidFill>
                <a:latin typeface="Titillium Web" panose="00000500000000000000" pitchFamily="2" charset="0"/>
              </a:rPr>
              <a:t>Le spese per la difesa nel bilancio dello Stato</a:t>
            </a:r>
          </a:p>
          <a:p>
            <a:pPr algn="ctr"/>
            <a:r>
              <a:rPr lang="it-IT" dirty="0">
                <a:solidFill>
                  <a:srgbClr val="212121"/>
                </a:solidFill>
                <a:latin typeface="Titillium Web" panose="00000500000000000000" pitchFamily="2" charset="0"/>
                <a:hlinkClick r:id="rId3"/>
              </a:rPr>
              <a:t>https://temi.camera.it/leg19DIL/temi/19_il-bilancio-della-difesa-in-breve.html</a:t>
            </a:r>
            <a:endParaRPr lang="it-IT" dirty="0">
              <a:solidFill>
                <a:srgbClr val="212121"/>
              </a:solidFill>
              <a:latin typeface="Titillium Web" panose="00000500000000000000" pitchFamily="2" charset="0"/>
            </a:endParaRPr>
          </a:p>
          <a:p>
            <a:pPr algn="ctr"/>
            <a:endParaRPr lang="it-IT" dirty="0">
              <a:solidFill>
                <a:srgbClr val="212121"/>
              </a:solidFill>
              <a:latin typeface="Titillium Web" panose="00000500000000000000" pitchFamily="2" charset="0"/>
            </a:endParaRPr>
          </a:p>
          <a:p>
            <a:pPr algn="ctr"/>
            <a:r>
              <a:rPr lang="it-IT" b="1" dirty="0">
                <a:solidFill>
                  <a:srgbClr val="212121"/>
                </a:solidFill>
                <a:latin typeface="Titillium Web" panose="00000500000000000000" pitchFamily="2" charset="0"/>
              </a:rPr>
              <a:t>Le spese per la difesa in ambito UE</a:t>
            </a:r>
          </a:p>
          <a:p>
            <a:pPr algn="ctr"/>
            <a:r>
              <a:rPr lang="it-IT" dirty="0">
                <a:solidFill>
                  <a:srgbClr val="212121"/>
                </a:solidFill>
                <a:latin typeface="Titillium Web" panose="00000500000000000000" pitchFamily="2" charset="0"/>
                <a:hlinkClick r:id="rId4"/>
              </a:rPr>
              <a:t>https://temi.camera.it/leg19DIL/temi/le-spese-per-la-difesa-in-ambito-ue.html</a:t>
            </a:r>
            <a:endParaRPr lang="it-IT" dirty="0">
              <a:solidFill>
                <a:srgbClr val="212121"/>
              </a:solidFill>
              <a:latin typeface="Titillium Web" panose="00000500000000000000" pitchFamily="2" charset="0"/>
            </a:endParaRPr>
          </a:p>
          <a:p>
            <a:pPr algn="ctr"/>
            <a:endParaRPr lang="it-IT" dirty="0">
              <a:solidFill>
                <a:srgbClr val="212121"/>
              </a:solidFill>
              <a:latin typeface="Titillium Web" panose="00000500000000000000" pitchFamily="2" charset="0"/>
            </a:endParaRPr>
          </a:p>
          <a:p>
            <a:pPr algn="ctr"/>
            <a:endParaRPr lang="it-IT" dirty="0">
              <a:solidFill>
                <a:srgbClr val="212121"/>
              </a:solidFill>
              <a:latin typeface="Titillium Web" panose="00000500000000000000" pitchFamily="2" charset="0"/>
            </a:endParaRPr>
          </a:p>
        </p:txBody>
      </p:sp>
      <p:pic>
        <p:nvPicPr>
          <p:cNvPr id="2" name="Immagine 1" descr="Immagine che contiene schizzo, Arte bambini&#10;&#10;Descrizione generata automaticamente">
            <a:hlinkClick r:id="rId5"/>
            <a:extLst>
              <a:ext uri="{FF2B5EF4-FFF2-40B4-BE49-F238E27FC236}">
                <a16:creationId xmlns:a16="http://schemas.microsoft.com/office/drawing/2014/main" id="{564878C6-FACE-B9EC-E9C0-6EB57C6C0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534" y="6275400"/>
            <a:ext cx="323850" cy="43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72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AC9C7-C8EA-C46D-5DEA-E0D582B7B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A8BD2C-427D-E934-6ECF-E874E89DDD91}"/>
              </a:ext>
            </a:extLst>
          </p:cNvPr>
          <p:cNvSpPr txBox="1"/>
          <p:nvPr/>
        </p:nvSpPr>
        <p:spPr>
          <a:xfrm>
            <a:off x="123825" y="223004"/>
            <a:ext cx="119157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Che cosa poteva essere</a:t>
            </a:r>
          </a:p>
          <a:p>
            <a:endParaRPr lang="it-IT" sz="1600" b="1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CED segnò il rallentamento del percorso politico di unificazione a passi più impegnativi, a favore del percorso funzionale-settoriale a piccoli passi, il primo dei quali fu la CECA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distinzione tra i due percorsi non è netta. Ha valore politico il passo avanti funzionale-settoriale. Ha bisogno di aggiustarsi e completarsi nel tempo il percorso politico, anche con piccoli passi avanti e indietro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CED sarebbe stata una «palestra» di unificazione: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 </a:t>
            </a:r>
            <a:r>
              <a:rPr lang="it-IT" sz="16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bilancio comune 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 cubatura significativa sarebbe nato agli inizi degli ani ’50;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difesa in comune basata su un esercito europeo avrebbe sollecitato la costruzione di una </a:t>
            </a:r>
            <a:r>
              <a:rPr lang="it-IT" sz="16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politica estera comune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Era nella visione di De Gasperi. La seconda metà del Novecento di prove formative ne ha fornite tante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</a:t>
            </a:r>
            <a:r>
              <a:rPr lang="it-IT" sz="16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rapporti con la NATO 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sarebbero stati intermediati e istituzionalizzati dalla CED (ci saremmo risparmiati strutture «sotterranee» e «arcana»)?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 disegno della </a:t>
            </a:r>
            <a:r>
              <a:rPr lang="it-IT" sz="1600" b="1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governance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(Commissariato, Consiglio, Assemblea, Corte) prevedeva un sistema di investitura politica a due livelli (del Consiglio composto dai rappresentanti dei Parlamenti e dell’Assemblea eletta a suffragio universale) e con controllo di legittimità (della Corte) che avrebbe permesso ai </a:t>
            </a:r>
            <a:r>
              <a:rPr lang="it-IT" sz="16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Commissari CED di adottare decisioni anche senza unanimità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 sarebbe sviluppato, di pari passo con tecniche, tecnologie e teorica economica delle aste, il </a:t>
            </a:r>
            <a:r>
              <a:rPr lang="it-IT" sz="1600" b="1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procurement</a:t>
            </a:r>
            <a:r>
              <a:rPr lang="it-IT" sz="16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europeo 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 fondi del bilancio comune. Si sarebbe arrivati a NGEU con strumentazioni e istituzioni più preparate e orientare e </a:t>
            </a:r>
            <a:r>
              <a:rPr lang="it-IT" sz="1600" dirty="0" err="1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-orientare i percorsi di sviluppo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Leva obbligatoria europea per mezzo secolo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avrebbe aiutato a far nascere gli Europei?</a:t>
            </a:r>
          </a:p>
        </p:txBody>
      </p:sp>
      <p:pic>
        <p:nvPicPr>
          <p:cNvPr id="2" name="Immagine 1" descr="Immagine che contiene schizzo, Arte bambini&#10;&#10;Descrizione generata automaticamente">
            <a:hlinkClick r:id="rId3"/>
            <a:extLst>
              <a:ext uri="{FF2B5EF4-FFF2-40B4-BE49-F238E27FC236}">
                <a16:creationId xmlns:a16="http://schemas.microsoft.com/office/drawing/2014/main" id="{A002550C-8804-DCE1-9A39-166693532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214" y="6267011"/>
            <a:ext cx="323850" cy="43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68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4717F-95A7-1097-D3A2-F70B290F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C8B310-A8C9-988F-74BB-29C9551DEE30}"/>
              </a:ext>
            </a:extLst>
          </p:cNvPr>
          <p:cNvSpPr txBox="1"/>
          <p:nvPr/>
        </p:nvSpPr>
        <p:spPr>
          <a:xfrm>
            <a:off x="53841" y="159215"/>
            <a:ext cx="1012838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 vantaggi geopolitici dell’Euro</a:t>
            </a:r>
          </a:p>
          <a:p>
            <a:endParaRPr lang="it-I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Quando si hanno dubbi che la difesa sia componente necessaria delle politiche di collocazione di un Stato nel contesto interazionale, è utile il paragone con la moneta e la politica monetaria. Politica monetaria ed Euro sono citati più volte nel </a:t>
            </a:r>
            <a:r>
              <a:rPr lang="it-IT" sz="16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paper</a:t>
            </a:r>
          </a:p>
          <a:p>
            <a:endParaRPr lang="it-IT" sz="1600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Gasperi</a:t>
            </a: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uomo mite, pacifista, anti-elitario e di vocazione popolare, costruttore, ripeteva che passi fondanti per l’unificazione erano la difesa e la moneta comune. Due cose strettamente legate</a:t>
            </a:r>
          </a:p>
          <a:p>
            <a:endParaRPr lang="it-I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moneta unica è la più politica delle riforme funzionali. March Bloch: </a:t>
            </a:r>
            <a:r>
              <a:rPr lang="it-I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Moneta barometro di movimenti profondi e strumento di formidabili conversioni delle masse </a:t>
            </a:r>
            <a:r>
              <a:rPr lang="it-I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endParaRPr lang="it-IT" sz="1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politica monetaria può diventare uno strumento di attacco contro il quale attrezzarsi per difendersi anche facendo leva sulla stessa politica monetaria</a:t>
            </a:r>
          </a:p>
          <a:p>
            <a:endParaRPr lang="it-IT" sz="1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Avendo in mente questo parallelismo tra difesa e moneta si provi a immaginare che cosa potrebbe accadere se non esistesse l’Euro, con riferimento ai </a:t>
            </a:r>
            <a:r>
              <a:rPr lang="it-I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vantaggi strategici geopolitici </a:t>
            </a: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 fronte agli annunci dell’Amministrazione americana:</a:t>
            </a:r>
          </a:p>
          <a:p>
            <a:endParaRPr lang="it-IT" sz="16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 coinvolgere sempre di più la FED negli obiettivi governativi;</a:t>
            </a:r>
          </a:p>
          <a:p>
            <a:endParaRPr lang="it-I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 seguire una politica monetaria espansiva per sostenere la domanda interna e coprire le esigenze di spesa nazionali e internazionali del Governo…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 puntellare questa politica combinandola con dazi selettivi e blocchi o quote di import/export a seconda che i Paesi siano più o meno collaborativi e non facciano apprezzare le loro valute</a:t>
            </a:r>
          </a:p>
        </p:txBody>
      </p:sp>
      <p:pic>
        <p:nvPicPr>
          <p:cNvPr id="2" name="Immagine 1" descr="Immagine che contiene schizzo, Arte bambini&#10;&#10;Descrizione generata automaticamente">
            <a:hlinkClick r:id="rId3"/>
            <a:extLst>
              <a:ext uri="{FF2B5EF4-FFF2-40B4-BE49-F238E27FC236}">
                <a16:creationId xmlns:a16="http://schemas.microsoft.com/office/drawing/2014/main" id="{510C7D16-EC6D-8B51-0C76-0B9688651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422" y="6264835"/>
            <a:ext cx="323850" cy="43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AA5BB38-D756-D160-BBF9-1EAE8A702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607" y="479220"/>
            <a:ext cx="1966520" cy="294978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38AE69-9A5C-3D81-9EE5-E7DFC23A215D}"/>
              </a:ext>
            </a:extLst>
          </p:cNvPr>
          <p:cNvSpPr txBox="1"/>
          <p:nvPr/>
        </p:nvSpPr>
        <p:spPr>
          <a:xfrm>
            <a:off x="9950583" y="3667124"/>
            <a:ext cx="20645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Marc Bloch, «</a:t>
            </a:r>
            <a:r>
              <a:rPr lang="fr-FR" sz="10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fr-FR" sz="10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Esquisse d'une histoire monétaire de l'Europe </a:t>
            </a:r>
            <a:r>
              <a:rPr lang="it-IT" sz="10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», postuma 1954</a:t>
            </a:r>
          </a:p>
        </p:txBody>
      </p:sp>
    </p:spTree>
    <p:extLst>
      <p:ext uri="{BB962C8B-B14F-4D97-AF65-F5344CB8AC3E}">
        <p14:creationId xmlns:p14="http://schemas.microsoft.com/office/powerpoint/2010/main" val="138208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3B85FB-CC16-495E-7876-F8529C68A332}"/>
              </a:ext>
            </a:extLst>
          </p:cNvPr>
          <p:cNvSpPr txBox="1"/>
          <p:nvPr/>
        </p:nvSpPr>
        <p:spPr>
          <a:xfrm>
            <a:off x="488155" y="336550"/>
            <a:ext cx="8989219" cy="618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b="1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 </a:t>
            </a: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Sono finiti i tempi </a:t>
            </a:r>
            <a:r>
              <a:rPr lang="it-IT" kern="1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⎼</a:t>
            </a: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mi dissero Connally e Volcker </a:t>
            </a:r>
            <a:r>
              <a:rPr lang="it-IT" kern="1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⎼</a:t>
            </a: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nei quali questo Paese poteva fare tutto senza che ciò incidesse sul tasso d'inflazione. Abbiamo finanziato contemporaneamente la guerra del Vietnam, i programmi di sicurezza sociale, l'agricoltura, gli artigiani, gli studenti, la costruzione di case. Adesso è arrivato il momento delle scelte.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apii che stava tramontando l'epoca che gli americani hanno definito delle </a:t>
            </a:r>
            <a:r>
              <a:rPr lang="it-IT" i="1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unlimited opportunities</a:t>
            </a: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 resto del mondo si era troppo abituato all'idea che l'America poteva fare tutto: invece non era più così.</a:t>
            </a: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 la prova l'avemmo a cominciare da quel 15 agosto 1971.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Negli anni che sono seguiti da allora, </a:t>
            </a:r>
            <a:r>
              <a:rPr lang="it-IT" b="1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una buona parte delle incertezze dell'Europa è stata causata dalla necessità di doversi adattare ad uno scenario nel quale ciascuno deve contare anche sulle proprie forze e non soltanto su quelle del potente alleato</a:t>
            </a: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A giudicare da quanto accade, non mi pare che le nazioni europee abbiano tratto da quel messaggio d'allora tutte le implicazioni che esso conteneva.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Credo sia utile ricordare quali furono i provvedimenti presi dal presidente </a:t>
            </a:r>
            <a:r>
              <a:rPr lang="it-IT" b="1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 dollaro fu dichiarato inconvertibile</a:t>
            </a: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e questa fu la misura che destò maggior sensazione in tutto il mondo. </a:t>
            </a:r>
            <a:r>
              <a:rPr lang="it-IT" b="1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spesa pubblica fu ridotta</a:t>
            </a: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di 4,7 miliardi. </a:t>
            </a:r>
            <a:r>
              <a:rPr lang="it-IT" b="1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 istituito un credito d'imposta del 10 per cento su tutti gli investimenti e fu istituita un'imposta del 10 per cento su tutte le importazioni</a:t>
            </a: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Quest'ultima doveva servire, come si capì subito, </a:t>
            </a:r>
            <a:r>
              <a:rPr lang="it-IT" b="1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 negoziare le nuove parità monetarie </a:t>
            </a:r>
            <a:r>
              <a:rPr lang="it-IT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 gli altri principali Paesi industriali. </a:t>
            </a:r>
            <a:r>
              <a:rPr lang="it-IT" sz="2000" b="1" kern="1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46CFCB-ACD0-2E03-BCE7-C77F2F4B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31" y="327024"/>
            <a:ext cx="2147888" cy="286385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25711C-E2AF-1549-7077-0F0508B50C6B}"/>
              </a:ext>
            </a:extLst>
          </p:cNvPr>
          <p:cNvSpPr txBox="1"/>
          <p:nvPr/>
        </p:nvSpPr>
        <p:spPr>
          <a:xfrm>
            <a:off x="9778603" y="3428999"/>
            <a:ext cx="2064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G. Carli, «</a:t>
            </a:r>
            <a:r>
              <a:rPr lang="it-IT" sz="10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Memorie del governatore</a:t>
            </a:r>
            <a:r>
              <a:rPr lang="it-IT" sz="10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», prefazione di Natalino Irti, 1988</a:t>
            </a:r>
          </a:p>
        </p:txBody>
      </p:sp>
    </p:spTree>
    <p:extLst>
      <p:ext uri="{BB962C8B-B14F-4D97-AF65-F5344CB8AC3E}">
        <p14:creationId xmlns:p14="http://schemas.microsoft.com/office/powerpoint/2010/main" val="377839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18A18-47CC-7349-1666-B5769D1C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3B83BF-D8A0-499B-30EF-57E4DA21EA29}"/>
              </a:ext>
            </a:extLst>
          </p:cNvPr>
          <p:cNvSpPr txBox="1"/>
          <p:nvPr/>
        </p:nvSpPr>
        <p:spPr>
          <a:xfrm>
            <a:off x="307650" y="173367"/>
            <a:ext cx="1162228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ReArm Europe vs. </a:t>
            </a:r>
            <a:r>
              <a:rPr lang="it-IT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CED</a:t>
            </a:r>
          </a:p>
          <a:p>
            <a:endParaRPr lang="it-IT" b="1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Sia il </a:t>
            </a:r>
            <a:r>
              <a:rPr lang="it-IT" sz="1600" b="1" i="1" dirty="0" err="1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</a:t>
            </a:r>
            <a:r>
              <a:rPr lang="it-IT" sz="1600" b="1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b="1" i="1" dirty="0" err="1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if</a:t>
            </a:r>
            <a:r>
              <a:rPr lang="it-IT" sz="1600" b="1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600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CED 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sia i vantaggi strategici che adesso l’Euro mostra portano a dire che si deve avere più coraggio nel far fare passi avanti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confronto con la CED, </a:t>
            </a:r>
            <a:r>
              <a:rPr lang="it-IT" sz="1600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ReArm Europe 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appare un passo importante ma incompleto, nonostante metta sul tavolo 800 miliardi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È un programma intergovernativo in base al quale ogni singolo Paese è chiamato nei prossimi anni ad aumentare la sua spesa militare per costruire sicurezza comune a fronte dei fatti dissolutivi che potrebbero interessare la NATO e delle minacce di disordini globali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 carattere intergovernativo si coglie anche nel fatto che la nuova spesa necessita di deroghe al Patto di Stabilità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Manca il disegno di istituzioni comuni di difesa con mezzi e uomini propri e prontezza decisionale su mandato politico, che invece era il </a:t>
            </a:r>
            <a:r>
              <a:rPr lang="it-IT" sz="1600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della CED e il suo aspetto più innovativo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Nel 2023 l’Europa a 27 spende per la difesa </a:t>
            </a:r>
            <a:r>
              <a:rPr lang="it-IT" sz="16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356 miliardi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un po’ più della Cina, il triplo della Russia. Dopo gli USA, che nel 2023 spendono </a:t>
            </a:r>
            <a:r>
              <a:rPr lang="it-IT" sz="16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880 miliardi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l’UE ha il secondo bilancio destinato alla difesa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 punto strategico non è misurare lo sforzo miliare rispetto alla sola Russia (uno dei commenti ricorrenti nel dibattito), ma munirsi di sufficiente deterrenza per poter avere una voce credibile e incisiva nel contesto globale in cui i tre grandi </a:t>
            </a:r>
            <a:r>
              <a:rPr lang="it-IT" sz="1600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player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USA, Russia e Cina, sono diventati altrettante incognite minacciose, e in cui la copertura NATO, finanziata principalmente dagli USA, potrebbe a breve non essere più</a:t>
            </a:r>
          </a:p>
          <a:p>
            <a:endParaRPr lang="it-IT" sz="1600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Il modello CED permetterebbe di ottimizzare le risorse e gli impieghi, minimizzando sia lo spiazzamento su altri capitoli di spesa (il </a:t>
            </a:r>
            <a:r>
              <a:rPr lang="it-IT" sz="1600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welfare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!) sia l’effetto dispersione/duplicazione</a:t>
            </a:r>
          </a:p>
          <a:p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it-IT" sz="1600" i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ReArm Europe </a:t>
            </a:r>
            <a:r>
              <a:rPr lang="it-IT" sz="16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potrebbe essere accompagnato da un un passo più impegnativo verso la difesa comune fatto da FRA, GER, ITA, UK</a:t>
            </a:r>
          </a:p>
        </p:txBody>
      </p:sp>
      <p:pic>
        <p:nvPicPr>
          <p:cNvPr id="2" name="Immagine 1" descr="Immagine che contiene schizzo, Arte bambini&#10;&#10;Descrizione generata automaticamente">
            <a:hlinkClick r:id="rId2"/>
            <a:extLst>
              <a:ext uri="{FF2B5EF4-FFF2-40B4-BE49-F238E27FC236}">
                <a16:creationId xmlns:a16="http://schemas.microsoft.com/office/drawing/2014/main" id="{A3E145BB-B6DA-DE5E-A641-22DCCAC47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455" y="6174732"/>
            <a:ext cx="323850" cy="43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07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BFEA6-26E1-1B6A-C6F6-3B49B6C7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F3B117E-1748-D0DE-7F8D-7D9E0572E563}"/>
              </a:ext>
            </a:extLst>
          </p:cNvPr>
          <p:cNvSpPr txBox="1"/>
          <p:nvPr/>
        </p:nvSpPr>
        <p:spPr>
          <a:xfrm>
            <a:off x="750202" y="460071"/>
            <a:ext cx="844142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Suggestione conclusiva</a:t>
            </a:r>
          </a:p>
          <a:p>
            <a:endParaRPr lang="it-IT" b="1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it-IT" b="1" dirty="0">
              <a:solidFill>
                <a:srgbClr val="21212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buNone/>
            </a:pPr>
            <a:r>
              <a:rPr lang="it-IT" sz="2000" b="1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i="1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Pensiero 94 ⎼ </a:t>
            </a:r>
          </a:p>
          <a:p>
            <a:pPr fontAlgn="base">
              <a:buNone/>
            </a:pP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È giusto che ciò che è giusto sia seguìto, è necessario che ciò che è più forte sia seguito.</a:t>
            </a:r>
          </a:p>
          <a:p>
            <a:pPr fontAlgn="base">
              <a:buNone/>
            </a:pP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giustizia senza la forza è impotente; la forza senza la giustizia è tirannica.</a:t>
            </a:r>
          </a:p>
          <a:p>
            <a:pPr fontAlgn="base">
              <a:buNone/>
            </a:pP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giustizia senza forza è contestata, perché ci sono sempre malvagi. </a:t>
            </a:r>
          </a:p>
          <a:p>
            <a:pPr fontAlgn="base">
              <a:buNone/>
            </a:pP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forza senza giustizia è messa sotto accusa.</a:t>
            </a:r>
          </a:p>
          <a:p>
            <a:pPr fontAlgn="base">
              <a:buNone/>
            </a:pP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Bisogna dunque mettere insieme la giustizia e la forza e, perciò, fare che ciò che è giusto sia forte, o ciò che è forte sia giusto.</a:t>
            </a:r>
            <a:b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giustizia è soggetta a contestazioni, la forza è riconoscibilissima e senza dispute.</a:t>
            </a:r>
          </a:p>
          <a:p>
            <a:pPr>
              <a:buNone/>
            </a:pP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Così non si è potuto dare la forza alla giustizia, perché la forza ha contraddetto la giustizia e ha detto che quella era ingiusta e ha detto che solo lei era giusta.</a:t>
            </a:r>
          </a:p>
          <a:p>
            <a:pPr>
              <a:buNone/>
            </a:pP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 così, non potendo far sì che ciò che è giusto fosse forte, si è fatto sì che ciò che è forte fosse giusto. </a:t>
            </a:r>
            <a:r>
              <a:rPr lang="it-IT" sz="2000" b="1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pPr>
              <a:buNone/>
            </a:pPr>
            <a:endParaRPr lang="it-IT" sz="2000" b="1" kern="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None/>
            </a:pPr>
            <a:endParaRPr lang="it-IT" sz="2000" b="1" kern="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None/>
            </a:pP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Nessuno, neppure l’Unione, può dire di incarnare </a:t>
            </a:r>
            <a:r>
              <a:rPr lang="it-IT" i="1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toto </a:t>
            </a:r>
            <a:r>
              <a:rPr lang="it-IT" kern="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Giustizia. Ma la forza serve per non subire la pretesa di Giustizia altrui senza far valere le proprie ragioni di Giustizia</a:t>
            </a:r>
          </a:p>
        </p:txBody>
      </p:sp>
      <p:pic>
        <p:nvPicPr>
          <p:cNvPr id="2" name="Immagine 1" descr="Immagine che contiene schizzo, Arte bambini&#10;&#10;Descrizione generata automaticamente">
            <a:hlinkClick r:id="rId3"/>
            <a:extLst>
              <a:ext uri="{FF2B5EF4-FFF2-40B4-BE49-F238E27FC236}">
                <a16:creationId xmlns:a16="http://schemas.microsoft.com/office/drawing/2014/main" id="{E9B86B3C-DF0C-1CA3-F25E-B0F1F60E4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072" y="6280384"/>
            <a:ext cx="323850" cy="43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763CCA-E76A-384B-8008-74612DB82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0148" y="549123"/>
            <a:ext cx="1895475" cy="34956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E0100E-E7AD-A3EE-B075-E95886F6501A}"/>
              </a:ext>
            </a:extLst>
          </p:cNvPr>
          <p:cNvSpPr txBox="1"/>
          <p:nvPr/>
        </p:nvSpPr>
        <p:spPr>
          <a:xfrm>
            <a:off x="9585613" y="4295774"/>
            <a:ext cx="20645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Blaise Pascal, «</a:t>
            </a:r>
            <a:r>
              <a:rPr lang="it-IT" sz="1000" b="1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Pensieri</a:t>
            </a:r>
            <a:r>
              <a:rPr lang="it-IT" sz="1000" dirty="0">
                <a:solidFill>
                  <a:srgbClr val="21212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», 1670</a:t>
            </a:r>
          </a:p>
        </p:txBody>
      </p:sp>
    </p:spTree>
    <p:extLst>
      <p:ext uri="{BB962C8B-B14F-4D97-AF65-F5344CB8AC3E}">
        <p14:creationId xmlns:p14="http://schemas.microsoft.com/office/powerpoint/2010/main" val="208904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955556C-FA83-01F3-91D0-536F0684F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3" y="114804"/>
            <a:ext cx="650811" cy="6508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C23E58-B7D7-66A9-D4CE-6EF864A010F9}"/>
              </a:ext>
            </a:extLst>
          </p:cNvPr>
          <p:cNvSpPr txBox="1"/>
          <p:nvPr/>
        </p:nvSpPr>
        <p:spPr>
          <a:xfrm rot="5400000">
            <a:off x="5934310" y="-3088550"/>
            <a:ext cx="615553" cy="69977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Spesa militare complessiva; milioni $ 2023-PPP 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6D72729-C2AC-72CE-06AA-62D8385389E8}"/>
              </a:ext>
            </a:extLst>
          </p:cNvPr>
          <p:cNvSpPr txBox="1"/>
          <p:nvPr/>
        </p:nvSpPr>
        <p:spPr>
          <a:xfrm rot="16200000">
            <a:off x="-2712946" y="3523505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sng" dirty="0">
                <a:solidFill>
                  <a:srgbClr val="0056B3"/>
                </a:solidFill>
                <a:effectLst/>
                <a:latin typeface="-apple-system"/>
                <a:hlinkClick r:id="rId3"/>
              </a:rPr>
              <a:t>https://www.sipri.org/databases/milex/sources-and-methods</a:t>
            </a:r>
            <a:endParaRPr lang="it-IT" dirty="0"/>
          </a:p>
        </p:txBody>
      </p:sp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5CB25706-01E7-C83F-C404-8E12DF8C5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365945"/>
              </p:ext>
            </p:extLst>
          </p:nvPr>
        </p:nvGraphicFramePr>
        <p:xfrm>
          <a:off x="703263" y="101600"/>
          <a:ext cx="9493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48600" imgH="799200" progId="Excel.Sheet.12">
                  <p:embed/>
                </p:oleObj>
              </mc:Choice>
              <mc:Fallback>
                <p:oleObj name="Worksheet" showAsIcon="1" r:id="rId4" imgW="948600" imgH="79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3263" y="101600"/>
                        <a:ext cx="949325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C4B6F268-EE68-0B11-F659-B9500E9F8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4933" y="659417"/>
            <a:ext cx="9636701" cy="6097508"/>
          </a:xfrm>
          <a:prstGeom prst="rect">
            <a:avLst/>
          </a:prstGeom>
        </p:spPr>
      </p:pic>
      <p:pic>
        <p:nvPicPr>
          <p:cNvPr id="2" name="Immagine 1" descr="Immagine che contiene schizzo, Arte bambini&#10;&#10;Descrizione generata automaticamente">
            <a:hlinkClick r:id="rId7"/>
            <a:extLst>
              <a:ext uri="{FF2B5EF4-FFF2-40B4-BE49-F238E27FC236}">
                <a16:creationId xmlns:a16="http://schemas.microsoft.com/office/drawing/2014/main" id="{9028A981-B4A0-88DF-8FF6-307821528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009" y="6325760"/>
            <a:ext cx="323850" cy="43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12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5D4FF-9491-96C9-559F-3A444E9B0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8623EEA-BABB-06E3-4134-76485D79B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3" y="114804"/>
            <a:ext cx="650811" cy="6508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A50FBD-54B2-9625-441A-BC6306F55109}"/>
              </a:ext>
            </a:extLst>
          </p:cNvPr>
          <p:cNvSpPr txBox="1"/>
          <p:nvPr/>
        </p:nvSpPr>
        <p:spPr>
          <a:xfrm rot="5400000">
            <a:off x="6438307" y="-2584553"/>
            <a:ext cx="615553" cy="59897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Spesa militare complessiva; GDP shares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921F3E5-BD31-A0D4-8A2C-57522FD1BC75}"/>
              </a:ext>
            </a:extLst>
          </p:cNvPr>
          <p:cNvSpPr txBox="1"/>
          <p:nvPr/>
        </p:nvSpPr>
        <p:spPr>
          <a:xfrm rot="16200000">
            <a:off x="-2712946" y="3523505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sng" dirty="0">
                <a:solidFill>
                  <a:srgbClr val="0056B3"/>
                </a:solidFill>
                <a:effectLst/>
                <a:latin typeface="-apple-system"/>
                <a:hlinkClick r:id="rId3"/>
              </a:rPr>
              <a:t>https://www.sipri.org/databases/milex/sources-and-methods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7187178-298C-E112-96DA-C6C341C45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390" y="765615"/>
            <a:ext cx="6759732" cy="5761934"/>
          </a:xfrm>
          <a:prstGeom prst="rect">
            <a:avLst/>
          </a:prstGeom>
        </p:spPr>
      </p:pic>
      <p:pic>
        <p:nvPicPr>
          <p:cNvPr id="2" name="Immagine 1" descr="Immagine che contiene schizzo, Arte bambini&#10;&#10;Descrizione generata automaticamente">
            <a:hlinkClick r:id="rId5"/>
            <a:extLst>
              <a:ext uri="{FF2B5EF4-FFF2-40B4-BE49-F238E27FC236}">
                <a16:creationId xmlns:a16="http://schemas.microsoft.com/office/drawing/2014/main" id="{45BCDB93-6D72-9490-CE1B-FB507D772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978" y="6325760"/>
            <a:ext cx="323850" cy="43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396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C7AD4-4445-0910-9BA4-B376E83A5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EC39446-9DC4-16B7-5A8E-6B3812EA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3" y="114804"/>
            <a:ext cx="650811" cy="6508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DD8EB5-35E8-17C9-5BD3-9DE896ECF59F}"/>
              </a:ext>
            </a:extLst>
          </p:cNvPr>
          <p:cNvSpPr txBox="1"/>
          <p:nvPr/>
        </p:nvSpPr>
        <p:spPr>
          <a:xfrm rot="5400000">
            <a:off x="6438307" y="-2584553"/>
            <a:ext cx="615553" cy="59897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it-IT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Spesa militare complessiva; GDP shares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C556BD1-62DA-B011-03A0-A6DF56913287}"/>
              </a:ext>
            </a:extLst>
          </p:cNvPr>
          <p:cNvSpPr txBox="1"/>
          <p:nvPr/>
        </p:nvSpPr>
        <p:spPr>
          <a:xfrm rot="16200000">
            <a:off x="-2712946" y="3523505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u="sng" dirty="0">
                <a:solidFill>
                  <a:srgbClr val="0056B3"/>
                </a:solidFill>
                <a:effectLst/>
                <a:latin typeface="-apple-system"/>
                <a:hlinkClick r:id="rId3"/>
              </a:rPr>
              <a:t>https://www.sipri.org/databases/milex/sources-and-methods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7F086A2-5F5E-BD56-735D-3CD73A823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916" y="765615"/>
            <a:ext cx="6756163" cy="5729114"/>
          </a:xfrm>
          <a:prstGeom prst="rect">
            <a:avLst/>
          </a:prstGeom>
        </p:spPr>
      </p:pic>
      <p:pic>
        <p:nvPicPr>
          <p:cNvPr id="3" name="Immagine 2" descr="Immagine che contiene schizzo, Arte bambini&#10;&#10;Descrizione generata automaticamente">
            <a:hlinkClick r:id="rId5"/>
            <a:extLst>
              <a:ext uri="{FF2B5EF4-FFF2-40B4-BE49-F238E27FC236}">
                <a16:creationId xmlns:a16="http://schemas.microsoft.com/office/drawing/2014/main" id="{255C9764-F515-BA7E-B694-F524580CCF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009" y="6325760"/>
            <a:ext cx="323850" cy="431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4323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2352</Words>
  <Application>Microsoft Office PowerPoint</Application>
  <PresentationFormat>Widescreen</PresentationFormat>
  <Paragraphs>183</Paragraphs>
  <Slides>13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-apple-system</vt:lpstr>
      <vt:lpstr>Aptos</vt:lpstr>
      <vt:lpstr>Aptos Display</vt:lpstr>
      <vt:lpstr>Arial</vt:lpstr>
      <vt:lpstr>Calibri Light</vt:lpstr>
      <vt:lpstr>Cambria Math</vt:lpstr>
      <vt:lpstr>Titillium Web</vt:lpstr>
      <vt:lpstr>Tema di Office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Salerno Nicola Carmine</dc:creator>
  <cp:lastModifiedBy>Salerno Nicola Carmine</cp:lastModifiedBy>
  <cp:revision>61</cp:revision>
  <dcterms:created xsi:type="dcterms:W3CDTF">2025-03-07T08:06:18Z</dcterms:created>
  <dcterms:modified xsi:type="dcterms:W3CDTF">2025-03-12T18:41:48Z</dcterms:modified>
</cp:coreProperties>
</file>