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65" r:id="rId4"/>
    <p:sldId id="268" r:id="rId5"/>
    <p:sldId id="266" r:id="rId6"/>
    <p:sldId id="267" r:id="rId7"/>
    <p:sldId id="256" r:id="rId8"/>
    <p:sldId id="257" r:id="rId9"/>
    <p:sldId id="258" r:id="rId10"/>
    <p:sldId id="259" r:id="rId11"/>
    <p:sldId id="260" r:id="rId12"/>
    <p:sldId id="262" r:id="rId13"/>
    <p:sldId id="261"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993E68-FA89-838D-EC92-5F9ECC2561F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BE16180-342C-45B6-7130-FD67EAD738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2C563C6-16F9-EBB9-C154-6A224FEEA34B}"/>
              </a:ext>
            </a:extLst>
          </p:cNvPr>
          <p:cNvSpPr>
            <a:spLocks noGrp="1"/>
          </p:cNvSpPr>
          <p:nvPr>
            <p:ph type="dt" sz="half" idx="10"/>
          </p:nvPr>
        </p:nvSpPr>
        <p:spPr/>
        <p:txBody>
          <a:bodyPr/>
          <a:lstStyle/>
          <a:p>
            <a:fld id="{FA968A27-27AE-491C-9132-074033B8051D}" type="datetimeFigureOut">
              <a:rPr lang="it-IT" smtClean="0"/>
              <a:t>11/03/2025</a:t>
            </a:fld>
            <a:endParaRPr lang="it-IT"/>
          </a:p>
        </p:txBody>
      </p:sp>
      <p:sp>
        <p:nvSpPr>
          <p:cNvPr id="5" name="Segnaposto piè di pagina 4">
            <a:extLst>
              <a:ext uri="{FF2B5EF4-FFF2-40B4-BE49-F238E27FC236}">
                <a16:creationId xmlns:a16="http://schemas.microsoft.com/office/drawing/2014/main" id="{61138346-7509-4A4E-22B5-B1F0790E4F5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8CA9697-E908-F73C-E335-D147065CA402}"/>
              </a:ext>
            </a:extLst>
          </p:cNvPr>
          <p:cNvSpPr>
            <a:spLocks noGrp="1"/>
          </p:cNvSpPr>
          <p:nvPr>
            <p:ph type="sldNum" sz="quarter" idx="12"/>
          </p:nvPr>
        </p:nvSpPr>
        <p:spPr/>
        <p:txBody>
          <a:bodyPr/>
          <a:lstStyle/>
          <a:p>
            <a:fld id="{061DDBE2-E514-46B3-AE3B-BB2CF1BB26DC}" type="slidenum">
              <a:rPr lang="it-IT" smtClean="0"/>
              <a:t>‹N›</a:t>
            </a:fld>
            <a:endParaRPr lang="it-IT"/>
          </a:p>
        </p:txBody>
      </p:sp>
    </p:spTree>
    <p:extLst>
      <p:ext uri="{BB962C8B-B14F-4D97-AF65-F5344CB8AC3E}">
        <p14:creationId xmlns:p14="http://schemas.microsoft.com/office/powerpoint/2010/main" val="2192337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1ABED4-6CB7-E712-5B79-8B5F90E4189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09D8A14-2229-B14A-D778-9F8DA1650D7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0419EFF-99AC-9B81-F5D6-C1926C63DD39}"/>
              </a:ext>
            </a:extLst>
          </p:cNvPr>
          <p:cNvSpPr>
            <a:spLocks noGrp="1"/>
          </p:cNvSpPr>
          <p:nvPr>
            <p:ph type="dt" sz="half" idx="10"/>
          </p:nvPr>
        </p:nvSpPr>
        <p:spPr/>
        <p:txBody>
          <a:bodyPr/>
          <a:lstStyle/>
          <a:p>
            <a:fld id="{FA968A27-27AE-491C-9132-074033B8051D}" type="datetimeFigureOut">
              <a:rPr lang="it-IT" smtClean="0"/>
              <a:t>11/03/2025</a:t>
            </a:fld>
            <a:endParaRPr lang="it-IT"/>
          </a:p>
        </p:txBody>
      </p:sp>
      <p:sp>
        <p:nvSpPr>
          <p:cNvPr id="5" name="Segnaposto piè di pagina 4">
            <a:extLst>
              <a:ext uri="{FF2B5EF4-FFF2-40B4-BE49-F238E27FC236}">
                <a16:creationId xmlns:a16="http://schemas.microsoft.com/office/drawing/2014/main" id="{395186DD-2439-7511-2A0A-1B462BD4EC0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5F6D2DB-212E-3CF6-F657-916B0FBDC4A4}"/>
              </a:ext>
            </a:extLst>
          </p:cNvPr>
          <p:cNvSpPr>
            <a:spLocks noGrp="1"/>
          </p:cNvSpPr>
          <p:nvPr>
            <p:ph type="sldNum" sz="quarter" idx="12"/>
          </p:nvPr>
        </p:nvSpPr>
        <p:spPr/>
        <p:txBody>
          <a:bodyPr/>
          <a:lstStyle/>
          <a:p>
            <a:fld id="{061DDBE2-E514-46B3-AE3B-BB2CF1BB26DC}" type="slidenum">
              <a:rPr lang="it-IT" smtClean="0"/>
              <a:t>‹N›</a:t>
            </a:fld>
            <a:endParaRPr lang="it-IT"/>
          </a:p>
        </p:txBody>
      </p:sp>
    </p:spTree>
    <p:extLst>
      <p:ext uri="{BB962C8B-B14F-4D97-AF65-F5344CB8AC3E}">
        <p14:creationId xmlns:p14="http://schemas.microsoft.com/office/powerpoint/2010/main" val="364774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E48A759-DCAC-7A8A-0834-47504BF6BCF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4FA98E0-F7F4-028A-E84E-2C1CB8EA11E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7C51929-0DBD-6B35-03F8-F2CF59A1E2F2}"/>
              </a:ext>
            </a:extLst>
          </p:cNvPr>
          <p:cNvSpPr>
            <a:spLocks noGrp="1"/>
          </p:cNvSpPr>
          <p:nvPr>
            <p:ph type="dt" sz="half" idx="10"/>
          </p:nvPr>
        </p:nvSpPr>
        <p:spPr/>
        <p:txBody>
          <a:bodyPr/>
          <a:lstStyle/>
          <a:p>
            <a:fld id="{FA968A27-27AE-491C-9132-074033B8051D}" type="datetimeFigureOut">
              <a:rPr lang="it-IT" smtClean="0"/>
              <a:t>11/03/2025</a:t>
            </a:fld>
            <a:endParaRPr lang="it-IT"/>
          </a:p>
        </p:txBody>
      </p:sp>
      <p:sp>
        <p:nvSpPr>
          <p:cNvPr id="5" name="Segnaposto piè di pagina 4">
            <a:extLst>
              <a:ext uri="{FF2B5EF4-FFF2-40B4-BE49-F238E27FC236}">
                <a16:creationId xmlns:a16="http://schemas.microsoft.com/office/drawing/2014/main" id="{E9D5A122-30F6-DBB0-1852-156D22CDE10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BE8F8EF-6EA1-6A47-74A6-3B2206EE6DCE}"/>
              </a:ext>
            </a:extLst>
          </p:cNvPr>
          <p:cNvSpPr>
            <a:spLocks noGrp="1"/>
          </p:cNvSpPr>
          <p:nvPr>
            <p:ph type="sldNum" sz="quarter" idx="12"/>
          </p:nvPr>
        </p:nvSpPr>
        <p:spPr/>
        <p:txBody>
          <a:bodyPr/>
          <a:lstStyle/>
          <a:p>
            <a:fld id="{061DDBE2-E514-46B3-AE3B-BB2CF1BB26DC}" type="slidenum">
              <a:rPr lang="it-IT" smtClean="0"/>
              <a:t>‹N›</a:t>
            </a:fld>
            <a:endParaRPr lang="it-IT"/>
          </a:p>
        </p:txBody>
      </p:sp>
    </p:spTree>
    <p:extLst>
      <p:ext uri="{BB962C8B-B14F-4D97-AF65-F5344CB8AC3E}">
        <p14:creationId xmlns:p14="http://schemas.microsoft.com/office/powerpoint/2010/main" val="2670157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B6351E-E621-870E-0100-D870A03C30F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FCE082A-DC10-4A11-6D88-406ECA86975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534478E-F4C2-8484-1F46-B0EF9A91EDE9}"/>
              </a:ext>
            </a:extLst>
          </p:cNvPr>
          <p:cNvSpPr>
            <a:spLocks noGrp="1"/>
          </p:cNvSpPr>
          <p:nvPr>
            <p:ph type="dt" sz="half" idx="10"/>
          </p:nvPr>
        </p:nvSpPr>
        <p:spPr/>
        <p:txBody>
          <a:bodyPr/>
          <a:lstStyle/>
          <a:p>
            <a:fld id="{FA968A27-27AE-491C-9132-074033B8051D}" type="datetimeFigureOut">
              <a:rPr lang="it-IT" smtClean="0"/>
              <a:t>11/03/2025</a:t>
            </a:fld>
            <a:endParaRPr lang="it-IT"/>
          </a:p>
        </p:txBody>
      </p:sp>
      <p:sp>
        <p:nvSpPr>
          <p:cNvPr id="5" name="Segnaposto piè di pagina 4">
            <a:extLst>
              <a:ext uri="{FF2B5EF4-FFF2-40B4-BE49-F238E27FC236}">
                <a16:creationId xmlns:a16="http://schemas.microsoft.com/office/drawing/2014/main" id="{5BF5A39C-4122-CDC4-F4F2-33EBA788E4B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4118823-C621-FA81-0A87-B9C7F919AF6A}"/>
              </a:ext>
            </a:extLst>
          </p:cNvPr>
          <p:cNvSpPr>
            <a:spLocks noGrp="1"/>
          </p:cNvSpPr>
          <p:nvPr>
            <p:ph type="sldNum" sz="quarter" idx="12"/>
          </p:nvPr>
        </p:nvSpPr>
        <p:spPr/>
        <p:txBody>
          <a:bodyPr/>
          <a:lstStyle/>
          <a:p>
            <a:fld id="{061DDBE2-E514-46B3-AE3B-BB2CF1BB26DC}" type="slidenum">
              <a:rPr lang="it-IT" smtClean="0"/>
              <a:t>‹N›</a:t>
            </a:fld>
            <a:endParaRPr lang="it-IT"/>
          </a:p>
        </p:txBody>
      </p:sp>
    </p:spTree>
    <p:extLst>
      <p:ext uri="{BB962C8B-B14F-4D97-AF65-F5344CB8AC3E}">
        <p14:creationId xmlns:p14="http://schemas.microsoft.com/office/powerpoint/2010/main" val="4155821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A56378-41E9-6294-8AFF-B2D4F302F7B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5A7F9DC2-E6E8-2C30-FADF-AF793365203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EB74F94-9FF0-2418-C31B-9508C75CDECD}"/>
              </a:ext>
            </a:extLst>
          </p:cNvPr>
          <p:cNvSpPr>
            <a:spLocks noGrp="1"/>
          </p:cNvSpPr>
          <p:nvPr>
            <p:ph type="dt" sz="half" idx="10"/>
          </p:nvPr>
        </p:nvSpPr>
        <p:spPr/>
        <p:txBody>
          <a:bodyPr/>
          <a:lstStyle/>
          <a:p>
            <a:fld id="{FA968A27-27AE-491C-9132-074033B8051D}" type="datetimeFigureOut">
              <a:rPr lang="it-IT" smtClean="0"/>
              <a:t>11/03/2025</a:t>
            </a:fld>
            <a:endParaRPr lang="it-IT"/>
          </a:p>
        </p:txBody>
      </p:sp>
      <p:sp>
        <p:nvSpPr>
          <p:cNvPr id="5" name="Segnaposto piè di pagina 4">
            <a:extLst>
              <a:ext uri="{FF2B5EF4-FFF2-40B4-BE49-F238E27FC236}">
                <a16:creationId xmlns:a16="http://schemas.microsoft.com/office/drawing/2014/main" id="{DB5D4309-B146-7ABA-C920-1EB992F6B3A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66C55C8-92C2-3132-BE77-4C64357A7BA3}"/>
              </a:ext>
            </a:extLst>
          </p:cNvPr>
          <p:cNvSpPr>
            <a:spLocks noGrp="1"/>
          </p:cNvSpPr>
          <p:nvPr>
            <p:ph type="sldNum" sz="quarter" idx="12"/>
          </p:nvPr>
        </p:nvSpPr>
        <p:spPr/>
        <p:txBody>
          <a:bodyPr/>
          <a:lstStyle/>
          <a:p>
            <a:fld id="{061DDBE2-E514-46B3-AE3B-BB2CF1BB26DC}" type="slidenum">
              <a:rPr lang="it-IT" smtClean="0"/>
              <a:t>‹N›</a:t>
            </a:fld>
            <a:endParaRPr lang="it-IT"/>
          </a:p>
        </p:txBody>
      </p:sp>
    </p:spTree>
    <p:extLst>
      <p:ext uri="{BB962C8B-B14F-4D97-AF65-F5344CB8AC3E}">
        <p14:creationId xmlns:p14="http://schemas.microsoft.com/office/powerpoint/2010/main" val="403366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7359AA-8988-2B7B-27D6-D41399591F6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12BC6F5-1152-86EB-2373-49542F2122B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DB79AEB-0559-560F-E51F-9B7CB1F2E72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D9B44C9-C7A3-C966-6590-6D2398F7FAA2}"/>
              </a:ext>
            </a:extLst>
          </p:cNvPr>
          <p:cNvSpPr>
            <a:spLocks noGrp="1"/>
          </p:cNvSpPr>
          <p:nvPr>
            <p:ph type="dt" sz="half" idx="10"/>
          </p:nvPr>
        </p:nvSpPr>
        <p:spPr/>
        <p:txBody>
          <a:bodyPr/>
          <a:lstStyle/>
          <a:p>
            <a:fld id="{FA968A27-27AE-491C-9132-074033B8051D}" type="datetimeFigureOut">
              <a:rPr lang="it-IT" smtClean="0"/>
              <a:t>11/03/2025</a:t>
            </a:fld>
            <a:endParaRPr lang="it-IT"/>
          </a:p>
        </p:txBody>
      </p:sp>
      <p:sp>
        <p:nvSpPr>
          <p:cNvPr id="6" name="Segnaposto piè di pagina 5">
            <a:extLst>
              <a:ext uri="{FF2B5EF4-FFF2-40B4-BE49-F238E27FC236}">
                <a16:creationId xmlns:a16="http://schemas.microsoft.com/office/drawing/2014/main" id="{1847B713-4B3C-FB20-009D-A5AB7608E2C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B07B6AF-5AE9-7E6C-BCE8-E43D5368DA1B}"/>
              </a:ext>
            </a:extLst>
          </p:cNvPr>
          <p:cNvSpPr>
            <a:spLocks noGrp="1"/>
          </p:cNvSpPr>
          <p:nvPr>
            <p:ph type="sldNum" sz="quarter" idx="12"/>
          </p:nvPr>
        </p:nvSpPr>
        <p:spPr/>
        <p:txBody>
          <a:bodyPr/>
          <a:lstStyle/>
          <a:p>
            <a:fld id="{061DDBE2-E514-46B3-AE3B-BB2CF1BB26DC}" type="slidenum">
              <a:rPr lang="it-IT" smtClean="0"/>
              <a:t>‹N›</a:t>
            </a:fld>
            <a:endParaRPr lang="it-IT"/>
          </a:p>
        </p:txBody>
      </p:sp>
    </p:spTree>
    <p:extLst>
      <p:ext uri="{BB962C8B-B14F-4D97-AF65-F5344CB8AC3E}">
        <p14:creationId xmlns:p14="http://schemas.microsoft.com/office/powerpoint/2010/main" val="870509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FF78A8-EC88-167D-0933-69A17A0CDC3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319CC4D-D4D4-7B67-3695-B6854924ED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56710E4-11BD-8762-F526-75AB304A5DF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540FB08-C003-EA5E-6FFB-D0D06712D3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63383A99-BE93-8C5C-064C-12A62F4ED77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B0117BD-1222-63DF-FEE1-0505E10E24C2}"/>
              </a:ext>
            </a:extLst>
          </p:cNvPr>
          <p:cNvSpPr>
            <a:spLocks noGrp="1"/>
          </p:cNvSpPr>
          <p:nvPr>
            <p:ph type="dt" sz="half" idx="10"/>
          </p:nvPr>
        </p:nvSpPr>
        <p:spPr/>
        <p:txBody>
          <a:bodyPr/>
          <a:lstStyle/>
          <a:p>
            <a:fld id="{FA968A27-27AE-491C-9132-074033B8051D}" type="datetimeFigureOut">
              <a:rPr lang="it-IT" smtClean="0"/>
              <a:t>11/03/2025</a:t>
            </a:fld>
            <a:endParaRPr lang="it-IT"/>
          </a:p>
        </p:txBody>
      </p:sp>
      <p:sp>
        <p:nvSpPr>
          <p:cNvPr id="8" name="Segnaposto piè di pagina 7">
            <a:extLst>
              <a:ext uri="{FF2B5EF4-FFF2-40B4-BE49-F238E27FC236}">
                <a16:creationId xmlns:a16="http://schemas.microsoft.com/office/drawing/2014/main" id="{799FBEAD-3DE1-18A1-3D14-0F2AE95A0DA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5C2D6264-5B87-45AA-1A0D-5EBD1041378A}"/>
              </a:ext>
            </a:extLst>
          </p:cNvPr>
          <p:cNvSpPr>
            <a:spLocks noGrp="1"/>
          </p:cNvSpPr>
          <p:nvPr>
            <p:ph type="sldNum" sz="quarter" idx="12"/>
          </p:nvPr>
        </p:nvSpPr>
        <p:spPr/>
        <p:txBody>
          <a:bodyPr/>
          <a:lstStyle/>
          <a:p>
            <a:fld id="{061DDBE2-E514-46B3-AE3B-BB2CF1BB26DC}" type="slidenum">
              <a:rPr lang="it-IT" smtClean="0"/>
              <a:t>‹N›</a:t>
            </a:fld>
            <a:endParaRPr lang="it-IT"/>
          </a:p>
        </p:txBody>
      </p:sp>
    </p:spTree>
    <p:extLst>
      <p:ext uri="{BB962C8B-B14F-4D97-AF65-F5344CB8AC3E}">
        <p14:creationId xmlns:p14="http://schemas.microsoft.com/office/powerpoint/2010/main" val="934845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1A9364-7A56-7946-51D6-19C901BD2D0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CF348D7-365A-62F2-0E01-E4BDA69E4C83}"/>
              </a:ext>
            </a:extLst>
          </p:cNvPr>
          <p:cNvSpPr>
            <a:spLocks noGrp="1"/>
          </p:cNvSpPr>
          <p:nvPr>
            <p:ph type="dt" sz="half" idx="10"/>
          </p:nvPr>
        </p:nvSpPr>
        <p:spPr/>
        <p:txBody>
          <a:bodyPr/>
          <a:lstStyle/>
          <a:p>
            <a:fld id="{FA968A27-27AE-491C-9132-074033B8051D}" type="datetimeFigureOut">
              <a:rPr lang="it-IT" smtClean="0"/>
              <a:t>11/03/2025</a:t>
            </a:fld>
            <a:endParaRPr lang="it-IT"/>
          </a:p>
        </p:txBody>
      </p:sp>
      <p:sp>
        <p:nvSpPr>
          <p:cNvPr id="4" name="Segnaposto piè di pagina 3">
            <a:extLst>
              <a:ext uri="{FF2B5EF4-FFF2-40B4-BE49-F238E27FC236}">
                <a16:creationId xmlns:a16="http://schemas.microsoft.com/office/drawing/2014/main" id="{890331D5-D690-47F1-0C9E-EC88A47ABE5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76CB291-2765-93B3-7BCC-E026CE7C6141}"/>
              </a:ext>
            </a:extLst>
          </p:cNvPr>
          <p:cNvSpPr>
            <a:spLocks noGrp="1"/>
          </p:cNvSpPr>
          <p:nvPr>
            <p:ph type="sldNum" sz="quarter" idx="12"/>
          </p:nvPr>
        </p:nvSpPr>
        <p:spPr/>
        <p:txBody>
          <a:bodyPr/>
          <a:lstStyle/>
          <a:p>
            <a:fld id="{061DDBE2-E514-46B3-AE3B-BB2CF1BB26DC}" type="slidenum">
              <a:rPr lang="it-IT" smtClean="0"/>
              <a:t>‹N›</a:t>
            </a:fld>
            <a:endParaRPr lang="it-IT"/>
          </a:p>
        </p:txBody>
      </p:sp>
    </p:spTree>
    <p:extLst>
      <p:ext uri="{BB962C8B-B14F-4D97-AF65-F5344CB8AC3E}">
        <p14:creationId xmlns:p14="http://schemas.microsoft.com/office/powerpoint/2010/main" val="2617155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C398A47-B20E-6A4E-8BEC-96AE9DE44DD0}"/>
              </a:ext>
            </a:extLst>
          </p:cNvPr>
          <p:cNvSpPr>
            <a:spLocks noGrp="1"/>
          </p:cNvSpPr>
          <p:nvPr>
            <p:ph type="dt" sz="half" idx="10"/>
          </p:nvPr>
        </p:nvSpPr>
        <p:spPr/>
        <p:txBody>
          <a:bodyPr/>
          <a:lstStyle/>
          <a:p>
            <a:fld id="{FA968A27-27AE-491C-9132-074033B8051D}" type="datetimeFigureOut">
              <a:rPr lang="it-IT" smtClean="0"/>
              <a:t>11/03/2025</a:t>
            </a:fld>
            <a:endParaRPr lang="it-IT"/>
          </a:p>
        </p:txBody>
      </p:sp>
      <p:sp>
        <p:nvSpPr>
          <p:cNvPr id="3" name="Segnaposto piè di pagina 2">
            <a:extLst>
              <a:ext uri="{FF2B5EF4-FFF2-40B4-BE49-F238E27FC236}">
                <a16:creationId xmlns:a16="http://schemas.microsoft.com/office/drawing/2014/main" id="{59CDB0D8-CE8A-7420-5F43-FE1EDC967A1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364CC1F-C8DB-2CD4-7C56-C2B819DD679F}"/>
              </a:ext>
            </a:extLst>
          </p:cNvPr>
          <p:cNvSpPr>
            <a:spLocks noGrp="1"/>
          </p:cNvSpPr>
          <p:nvPr>
            <p:ph type="sldNum" sz="quarter" idx="12"/>
          </p:nvPr>
        </p:nvSpPr>
        <p:spPr/>
        <p:txBody>
          <a:bodyPr/>
          <a:lstStyle/>
          <a:p>
            <a:fld id="{061DDBE2-E514-46B3-AE3B-BB2CF1BB26DC}" type="slidenum">
              <a:rPr lang="it-IT" smtClean="0"/>
              <a:t>‹N›</a:t>
            </a:fld>
            <a:endParaRPr lang="it-IT"/>
          </a:p>
        </p:txBody>
      </p:sp>
    </p:spTree>
    <p:extLst>
      <p:ext uri="{BB962C8B-B14F-4D97-AF65-F5344CB8AC3E}">
        <p14:creationId xmlns:p14="http://schemas.microsoft.com/office/powerpoint/2010/main" val="214278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8D106C-94C0-BF5C-9529-0FD31405BE0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E4D7E33-FB35-97E6-2C87-C7590DA69A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7609C17-1CE5-F770-AD20-85AAFECE95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AE51837-C1D9-937D-55A3-95682E49E9A2}"/>
              </a:ext>
            </a:extLst>
          </p:cNvPr>
          <p:cNvSpPr>
            <a:spLocks noGrp="1"/>
          </p:cNvSpPr>
          <p:nvPr>
            <p:ph type="dt" sz="half" idx="10"/>
          </p:nvPr>
        </p:nvSpPr>
        <p:spPr/>
        <p:txBody>
          <a:bodyPr/>
          <a:lstStyle/>
          <a:p>
            <a:fld id="{FA968A27-27AE-491C-9132-074033B8051D}" type="datetimeFigureOut">
              <a:rPr lang="it-IT" smtClean="0"/>
              <a:t>11/03/2025</a:t>
            </a:fld>
            <a:endParaRPr lang="it-IT"/>
          </a:p>
        </p:txBody>
      </p:sp>
      <p:sp>
        <p:nvSpPr>
          <p:cNvPr id="6" name="Segnaposto piè di pagina 5">
            <a:extLst>
              <a:ext uri="{FF2B5EF4-FFF2-40B4-BE49-F238E27FC236}">
                <a16:creationId xmlns:a16="http://schemas.microsoft.com/office/drawing/2014/main" id="{E0E0C20E-75A1-A5A1-0AC0-0F8D3C488B3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E480A47-164D-3A11-4974-26F12F00B51F}"/>
              </a:ext>
            </a:extLst>
          </p:cNvPr>
          <p:cNvSpPr>
            <a:spLocks noGrp="1"/>
          </p:cNvSpPr>
          <p:nvPr>
            <p:ph type="sldNum" sz="quarter" idx="12"/>
          </p:nvPr>
        </p:nvSpPr>
        <p:spPr/>
        <p:txBody>
          <a:bodyPr/>
          <a:lstStyle/>
          <a:p>
            <a:fld id="{061DDBE2-E514-46B3-AE3B-BB2CF1BB26DC}" type="slidenum">
              <a:rPr lang="it-IT" smtClean="0"/>
              <a:t>‹N›</a:t>
            </a:fld>
            <a:endParaRPr lang="it-IT"/>
          </a:p>
        </p:txBody>
      </p:sp>
    </p:spTree>
    <p:extLst>
      <p:ext uri="{BB962C8B-B14F-4D97-AF65-F5344CB8AC3E}">
        <p14:creationId xmlns:p14="http://schemas.microsoft.com/office/powerpoint/2010/main" val="3288220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0DD578-ACF1-E020-A214-4C1B6686710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68BE59F-7605-F651-8FD6-35360E92BD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CA2E8BC-9E18-6E79-13BE-D51E589442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F41C700-A968-1A11-633D-BD635D5F8B5B}"/>
              </a:ext>
            </a:extLst>
          </p:cNvPr>
          <p:cNvSpPr>
            <a:spLocks noGrp="1"/>
          </p:cNvSpPr>
          <p:nvPr>
            <p:ph type="dt" sz="half" idx="10"/>
          </p:nvPr>
        </p:nvSpPr>
        <p:spPr/>
        <p:txBody>
          <a:bodyPr/>
          <a:lstStyle/>
          <a:p>
            <a:fld id="{FA968A27-27AE-491C-9132-074033B8051D}" type="datetimeFigureOut">
              <a:rPr lang="it-IT" smtClean="0"/>
              <a:t>11/03/2025</a:t>
            </a:fld>
            <a:endParaRPr lang="it-IT"/>
          </a:p>
        </p:txBody>
      </p:sp>
      <p:sp>
        <p:nvSpPr>
          <p:cNvPr id="6" name="Segnaposto piè di pagina 5">
            <a:extLst>
              <a:ext uri="{FF2B5EF4-FFF2-40B4-BE49-F238E27FC236}">
                <a16:creationId xmlns:a16="http://schemas.microsoft.com/office/drawing/2014/main" id="{BE6BB06F-94D3-043D-5339-CDF7E087350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0F968B2-135D-E640-5DB8-FDCF1656FFF6}"/>
              </a:ext>
            </a:extLst>
          </p:cNvPr>
          <p:cNvSpPr>
            <a:spLocks noGrp="1"/>
          </p:cNvSpPr>
          <p:nvPr>
            <p:ph type="sldNum" sz="quarter" idx="12"/>
          </p:nvPr>
        </p:nvSpPr>
        <p:spPr/>
        <p:txBody>
          <a:bodyPr/>
          <a:lstStyle/>
          <a:p>
            <a:fld id="{061DDBE2-E514-46B3-AE3B-BB2CF1BB26DC}" type="slidenum">
              <a:rPr lang="it-IT" smtClean="0"/>
              <a:t>‹N›</a:t>
            </a:fld>
            <a:endParaRPr lang="it-IT"/>
          </a:p>
        </p:txBody>
      </p:sp>
    </p:spTree>
    <p:extLst>
      <p:ext uri="{BB962C8B-B14F-4D97-AF65-F5344CB8AC3E}">
        <p14:creationId xmlns:p14="http://schemas.microsoft.com/office/powerpoint/2010/main" val="4040112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197A610-EC87-0EE0-79B9-DE27DDCD63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F47A989-786C-A1F0-4917-93486B0163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994EA79-5134-869B-226C-48015D9E89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A968A27-27AE-491C-9132-074033B8051D}" type="datetimeFigureOut">
              <a:rPr lang="it-IT" smtClean="0"/>
              <a:t>11/03/2025</a:t>
            </a:fld>
            <a:endParaRPr lang="it-IT"/>
          </a:p>
        </p:txBody>
      </p:sp>
      <p:sp>
        <p:nvSpPr>
          <p:cNvPr id="5" name="Segnaposto piè di pagina 4">
            <a:extLst>
              <a:ext uri="{FF2B5EF4-FFF2-40B4-BE49-F238E27FC236}">
                <a16:creationId xmlns:a16="http://schemas.microsoft.com/office/drawing/2014/main" id="{112E98EF-4007-EA15-9C7B-F6C4140F0E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327051F2-5C63-7439-7F75-5B18963DC4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61DDBE2-E514-46B3-AE3B-BB2CF1BB26DC}" type="slidenum">
              <a:rPr lang="it-IT" smtClean="0"/>
              <a:t>‹N›</a:t>
            </a:fld>
            <a:endParaRPr lang="it-IT"/>
          </a:p>
        </p:txBody>
      </p:sp>
    </p:spTree>
    <p:extLst>
      <p:ext uri="{BB962C8B-B14F-4D97-AF65-F5344CB8AC3E}">
        <p14:creationId xmlns:p14="http://schemas.microsoft.com/office/powerpoint/2010/main" val="1135791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ipri.org/databases/milex/sources-and-methods"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www.reforming.it/"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www.sipri.org/databases/milex/sources-and-methods"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www.reforming.it/"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s://www.reforming.it/" TargetMode="External"/><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s://temi.camera.it/leg19DIL/temi/19_il-bilancio-della-difesa-in-breve.html" TargetMode="External"/><Relationship Id="rId2" Type="http://schemas.openxmlformats.org/officeDocument/2006/relationships/hyperlink" Target="https://temi.camera.it/leg19DIL/temi/le-spese-per-la-difesa-in-ambito-nato.html"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reforming.it/" TargetMode="External"/><Relationship Id="rId4" Type="http://schemas.openxmlformats.org/officeDocument/2006/relationships/hyperlink" Target="https://temi.camera.it/leg19DIL/temi/le-spese-per-la-difesa-in-ambito-ue.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reforming.it/"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reforming.it/"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reforming.it/"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reforming.it/"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sipri.org/databases/milex/sources-and-methods" TargetMode="External"/><Relationship Id="rId7" Type="http://schemas.openxmlformats.org/officeDocument/2006/relationships/hyperlink" Target="https://www.reforming.it/"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package" Target="../embeddings/Microsoft_Excel_Worksheet.xlsx"/></Relationships>
</file>

<file path=ppt/slides/_rels/slide8.xml.rels><?xml version="1.0" encoding="UTF-8" standalone="yes"?>
<Relationships xmlns="http://schemas.openxmlformats.org/package/2006/relationships"><Relationship Id="rId3" Type="http://schemas.openxmlformats.org/officeDocument/2006/relationships/hyperlink" Target="https://www.sipri.org/databases/milex/sources-and-methods"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www.reforming.it/"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www.sipri.org/databases/milex/sources-and-methods"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www.reforming.it/"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19FDE42A-5F0F-6188-2810-D165C02959C1}"/>
              </a:ext>
            </a:extLst>
          </p:cNvPr>
          <p:cNvSpPr txBox="1"/>
          <p:nvPr/>
        </p:nvSpPr>
        <p:spPr>
          <a:xfrm>
            <a:off x="637563" y="197346"/>
            <a:ext cx="10916874" cy="6555641"/>
          </a:xfrm>
          <a:prstGeom prst="rect">
            <a:avLst/>
          </a:prstGeom>
          <a:noFill/>
        </p:spPr>
        <p:txBody>
          <a:bodyPr wrap="square">
            <a:spAutoFit/>
          </a:bodyPr>
          <a:lstStyle/>
          <a:p>
            <a:r>
              <a:rPr lang="it-IT" sz="2400" b="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rPr>
              <a:t>Intro</a:t>
            </a:r>
          </a:p>
          <a:p>
            <a:endParaRPr lang="it-IT"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endParaRPr>
          </a:p>
          <a:p>
            <a:r>
              <a:rPr lang="it-IT"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Grazie agli autori per il </a:t>
            </a:r>
            <a:r>
              <a:rPr lang="it-IT" i="1"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paper</a:t>
            </a:r>
            <a:r>
              <a:rPr lang="it-IT"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 e all’ASTRID per l’invito</a:t>
            </a:r>
          </a:p>
          <a:p>
            <a:endParaRPr lang="it-IT"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endParaRPr>
          </a:p>
          <a:p>
            <a:r>
              <a:rPr lang="it-IT"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La reviviscenza dopo settanta anni del Trattato è una ipotesi affascinante sul piano giuridico e su quello politico. Tuttavia, più che di raccogliere le ratifiche dei due Paesi mancanti (Francia e Italia) dando per scontato che gli altri quattro confermino col silenzio assenso la loro ratifica del 1954, lo scoglio è cercare di raccogliere una nuova conferma di tutti, tutt’altro che scontata </a:t>
            </a:r>
          </a:p>
          <a:p>
            <a:endParaRPr lang="it-IT"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endParaRPr>
          </a:p>
          <a:p>
            <a:r>
              <a:rPr lang="it-IT"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Più che nell’ipotesi di reviviscenza, a mio modo di vedere il valore del </a:t>
            </a:r>
            <a:r>
              <a:rPr lang="it-IT" i="1"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paper</a:t>
            </a:r>
            <a:r>
              <a:rPr lang="it-IT"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 è nel riportare alla memoria l’esperienza della CED e farlo nella maniera più adatta al momento: non una rivisitazione storica lunga con approfondimenti, non un saggio, ma un documento operativo, un </a:t>
            </a:r>
            <a:r>
              <a:rPr lang="it-IT" i="1"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executive summary </a:t>
            </a:r>
            <a:r>
              <a:rPr lang="it-IT"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dal quale emergono le caratteristiche distintive di un progetto che a inizio anni ‘50 guardava al futuro e provava a costruirlo cogliendo l’attimo favorevole</a:t>
            </a:r>
          </a:p>
          <a:p>
            <a:endParaRPr lang="it-IT"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endParaRPr>
          </a:p>
          <a:p>
            <a:r>
              <a:rPr lang="it-IT"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Proprio pe questa sua incisività, il </a:t>
            </a:r>
            <a:r>
              <a:rPr lang="it-IT" i="1"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paper</a:t>
            </a:r>
            <a:r>
              <a:rPr lang="it-IT"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 mi ha suggerito tre riflessioni che rapidamente ripercorro senza pretese di completezza ovviamente. Pochi </a:t>
            </a:r>
            <a:r>
              <a:rPr lang="it-IT" i="1"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sketches</a:t>
            </a:r>
            <a:r>
              <a:rPr lang="it-IT"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 per ognuno dei tre:</a:t>
            </a:r>
          </a:p>
          <a:p>
            <a:endParaRPr lang="it-IT"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buAutoNum type="arabicParenR"/>
            </a:pPr>
            <a:r>
              <a:rPr lang="it-IT"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che cosa sarebbe stato se la CED fosse decollata;</a:t>
            </a:r>
          </a:p>
          <a:p>
            <a:pPr marL="342900" indent="-342900">
              <a:buAutoNum type="arabicParenR"/>
            </a:pPr>
            <a:endParaRPr lang="it-IT"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buAutoNum type="arabicParenR"/>
            </a:pPr>
            <a:r>
              <a:rPr lang="it-IT"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quali vantaggi geopolitici stiamo raccogliendo da quella che delle riforme funzionali è la più politica e in questo simile alla CED, l’Euro;</a:t>
            </a:r>
          </a:p>
          <a:p>
            <a:pPr marL="342900" indent="-342900">
              <a:buAutoNum type="arabicParenR"/>
            </a:pPr>
            <a:endParaRPr lang="it-IT"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buAutoNum type="arabicParenR"/>
            </a:pPr>
            <a:r>
              <a:rPr lang="it-IT"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le debolezze di </a:t>
            </a:r>
            <a:r>
              <a:rPr lang="it-IT" i="1"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ReArm Europe </a:t>
            </a:r>
            <a:r>
              <a:rPr lang="it-IT"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in controluce della CED</a:t>
            </a:r>
          </a:p>
        </p:txBody>
      </p:sp>
      <p:pic>
        <p:nvPicPr>
          <p:cNvPr id="2" name="Immagine 1">
            <a:extLst>
              <a:ext uri="{FF2B5EF4-FFF2-40B4-BE49-F238E27FC236}">
                <a16:creationId xmlns:a16="http://schemas.microsoft.com/office/drawing/2014/main" id="{0596FC50-89E6-72D9-A10D-04C1BF8F4048}"/>
              </a:ext>
            </a:extLst>
          </p:cNvPr>
          <p:cNvPicPr>
            <a:picLocks noChangeAspect="1"/>
          </p:cNvPicPr>
          <p:nvPr/>
        </p:nvPicPr>
        <p:blipFill>
          <a:blip r:embed="rId2"/>
          <a:stretch>
            <a:fillRect/>
          </a:stretch>
        </p:blipFill>
        <p:spPr>
          <a:xfrm>
            <a:off x="11610364" y="6291333"/>
            <a:ext cx="323116" cy="432854"/>
          </a:xfrm>
          <a:prstGeom prst="rect">
            <a:avLst/>
          </a:prstGeom>
        </p:spPr>
      </p:pic>
    </p:spTree>
    <p:extLst>
      <p:ext uri="{BB962C8B-B14F-4D97-AF65-F5344CB8AC3E}">
        <p14:creationId xmlns:p14="http://schemas.microsoft.com/office/powerpoint/2010/main" val="924730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63180-BB6E-7C91-8A74-3ED35DC24D50}"/>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F4A37078-DC49-15D0-05B4-B82E3077135A}"/>
              </a:ext>
            </a:extLst>
          </p:cNvPr>
          <p:cNvPicPr>
            <a:picLocks noChangeAspect="1"/>
          </p:cNvPicPr>
          <p:nvPr/>
        </p:nvPicPr>
        <p:blipFill>
          <a:blip r:embed="rId2"/>
          <a:stretch>
            <a:fillRect/>
          </a:stretch>
        </p:blipFill>
        <p:spPr>
          <a:xfrm>
            <a:off x="69693" y="114804"/>
            <a:ext cx="650811" cy="650811"/>
          </a:xfrm>
          <a:prstGeom prst="rect">
            <a:avLst/>
          </a:prstGeom>
        </p:spPr>
      </p:pic>
      <p:sp>
        <p:nvSpPr>
          <p:cNvPr id="6" name="CasellaDiTesto 5">
            <a:extLst>
              <a:ext uri="{FF2B5EF4-FFF2-40B4-BE49-F238E27FC236}">
                <a16:creationId xmlns:a16="http://schemas.microsoft.com/office/drawing/2014/main" id="{7FA0BB4C-2875-4099-1E97-8DC8A455A9AC}"/>
              </a:ext>
            </a:extLst>
          </p:cNvPr>
          <p:cNvSpPr txBox="1"/>
          <p:nvPr/>
        </p:nvSpPr>
        <p:spPr>
          <a:xfrm rot="5400000">
            <a:off x="6438307" y="-2584553"/>
            <a:ext cx="615553" cy="5989781"/>
          </a:xfrm>
          <a:prstGeom prst="rect">
            <a:avLst/>
          </a:prstGeom>
          <a:noFill/>
        </p:spPr>
        <p:txBody>
          <a:bodyPr vert="vert270" wrap="square" rtlCol="0">
            <a:spAutoFit/>
          </a:bodyPr>
          <a:lstStyle/>
          <a:p>
            <a:pPr algn="ctr"/>
            <a:r>
              <a:rPr lang="it-IT" sz="2800" dirty="0">
                <a:latin typeface="Calibri Light" panose="020F0302020204030204" pitchFamily="34" charset="0"/>
                <a:cs typeface="Calibri Light" panose="020F0302020204030204" pitchFamily="34" charset="0"/>
              </a:rPr>
              <a:t>Spesa militare complessiva; GDP shares</a:t>
            </a:r>
          </a:p>
        </p:txBody>
      </p:sp>
      <p:sp>
        <p:nvSpPr>
          <p:cNvPr id="21" name="CasellaDiTesto 20">
            <a:extLst>
              <a:ext uri="{FF2B5EF4-FFF2-40B4-BE49-F238E27FC236}">
                <a16:creationId xmlns:a16="http://schemas.microsoft.com/office/drawing/2014/main" id="{9C928E17-86DE-F360-9C70-0452629D68F5}"/>
              </a:ext>
            </a:extLst>
          </p:cNvPr>
          <p:cNvSpPr txBox="1"/>
          <p:nvPr/>
        </p:nvSpPr>
        <p:spPr>
          <a:xfrm rot="16200000">
            <a:off x="-2712946" y="3523505"/>
            <a:ext cx="6097508" cy="369332"/>
          </a:xfrm>
          <a:prstGeom prst="rect">
            <a:avLst/>
          </a:prstGeom>
          <a:noFill/>
        </p:spPr>
        <p:txBody>
          <a:bodyPr wrap="square">
            <a:spAutoFit/>
          </a:bodyPr>
          <a:lstStyle/>
          <a:p>
            <a:r>
              <a:rPr lang="it-IT" b="0" i="0" u="sng" dirty="0">
                <a:solidFill>
                  <a:srgbClr val="0056B3"/>
                </a:solidFill>
                <a:effectLst/>
                <a:latin typeface="-apple-system"/>
                <a:hlinkClick r:id="rId3"/>
              </a:rPr>
              <a:t>https://www.sipri.org/databases/milex/sources-and-methods</a:t>
            </a:r>
            <a:endParaRPr lang="it-IT" dirty="0"/>
          </a:p>
        </p:txBody>
      </p:sp>
      <p:pic>
        <p:nvPicPr>
          <p:cNvPr id="3" name="Immagine 2">
            <a:extLst>
              <a:ext uri="{FF2B5EF4-FFF2-40B4-BE49-F238E27FC236}">
                <a16:creationId xmlns:a16="http://schemas.microsoft.com/office/drawing/2014/main" id="{A1E45FB8-9A28-A747-E435-730ADF93E489}"/>
              </a:ext>
            </a:extLst>
          </p:cNvPr>
          <p:cNvPicPr>
            <a:picLocks noChangeAspect="1"/>
          </p:cNvPicPr>
          <p:nvPr/>
        </p:nvPicPr>
        <p:blipFill>
          <a:blip r:embed="rId4"/>
          <a:stretch>
            <a:fillRect/>
          </a:stretch>
        </p:blipFill>
        <p:spPr>
          <a:xfrm>
            <a:off x="2079622" y="718114"/>
            <a:ext cx="9400172" cy="5924242"/>
          </a:xfrm>
          <a:prstGeom prst="rect">
            <a:avLst/>
          </a:prstGeom>
        </p:spPr>
      </p:pic>
      <p:pic>
        <p:nvPicPr>
          <p:cNvPr id="2" name="Immagine 1" descr="Immagine che contiene schizzo, Arte bambini&#10;&#10;Descrizione generata automaticamente">
            <a:hlinkClick r:id="rId5"/>
            <a:extLst>
              <a:ext uri="{FF2B5EF4-FFF2-40B4-BE49-F238E27FC236}">
                <a16:creationId xmlns:a16="http://schemas.microsoft.com/office/drawing/2014/main" id="{1C453BFD-F8A0-5742-3CF2-F0DDF05CD65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717009" y="6325760"/>
            <a:ext cx="323850" cy="431165"/>
          </a:xfrm>
          <a:prstGeom prst="rect">
            <a:avLst/>
          </a:prstGeom>
          <a:noFill/>
          <a:ln>
            <a:noFill/>
          </a:ln>
        </p:spPr>
      </p:pic>
    </p:spTree>
    <p:extLst>
      <p:ext uri="{BB962C8B-B14F-4D97-AF65-F5344CB8AC3E}">
        <p14:creationId xmlns:p14="http://schemas.microsoft.com/office/powerpoint/2010/main" val="4058972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80A59-40FA-CB29-6C46-BEBDC720D716}"/>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D1A4E6A5-DA7C-3EE0-5413-84A070494419}"/>
              </a:ext>
            </a:extLst>
          </p:cNvPr>
          <p:cNvPicPr>
            <a:picLocks noChangeAspect="1"/>
          </p:cNvPicPr>
          <p:nvPr/>
        </p:nvPicPr>
        <p:blipFill>
          <a:blip r:embed="rId2"/>
          <a:stretch>
            <a:fillRect/>
          </a:stretch>
        </p:blipFill>
        <p:spPr>
          <a:xfrm>
            <a:off x="69693" y="114804"/>
            <a:ext cx="650811" cy="650811"/>
          </a:xfrm>
          <a:prstGeom prst="rect">
            <a:avLst/>
          </a:prstGeom>
        </p:spPr>
      </p:pic>
      <p:sp>
        <p:nvSpPr>
          <p:cNvPr id="6" name="CasellaDiTesto 5">
            <a:extLst>
              <a:ext uri="{FF2B5EF4-FFF2-40B4-BE49-F238E27FC236}">
                <a16:creationId xmlns:a16="http://schemas.microsoft.com/office/drawing/2014/main" id="{51A51365-B31C-7B76-6A9C-0F36FE2C08CB}"/>
              </a:ext>
            </a:extLst>
          </p:cNvPr>
          <p:cNvSpPr txBox="1"/>
          <p:nvPr/>
        </p:nvSpPr>
        <p:spPr>
          <a:xfrm rot="5400000">
            <a:off x="6438307" y="-2584553"/>
            <a:ext cx="615553" cy="5989781"/>
          </a:xfrm>
          <a:prstGeom prst="rect">
            <a:avLst/>
          </a:prstGeom>
          <a:noFill/>
        </p:spPr>
        <p:txBody>
          <a:bodyPr vert="vert270" wrap="square" rtlCol="0">
            <a:spAutoFit/>
          </a:bodyPr>
          <a:lstStyle/>
          <a:p>
            <a:pPr algn="ctr"/>
            <a:r>
              <a:rPr lang="it-IT" sz="2800" dirty="0">
                <a:latin typeface="Calibri Light" panose="020F0302020204030204" pitchFamily="34" charset="0"/>
                <a:cs typeface="Calibri Light" panose="020F0302020204030204" pitchFamily="34" charset="0"/>
              </a:rPr>
              <a:t>Spesa militare complessiva; GDP shares</a:t>
            </a:r>
          </a:p>
        </p:txBody>
      </p:sp>
      <p:sp>
        <p:nvSpPr>
          <p:cNvPr id="21" name="CasellaDiTesto 20">
            <a:extLst>
              <a:ext uri="{FF2B5EF4-FFF2-40B4-BE49-F238E27FC236}">
                <a16:creationId xmlns:a16="http://schemas.microsoft.com/office/drawing/2014/main" id="{41B1C122-A464-9FFE-C061-BAB77DA2B527}"/>
              </a:ext>
            </a:extLst>
          </p:cNvPr>
          <p:cNvSpPr txBox="1"/>
          <p:nvPr/>
        </p:nvSpPr>
        <p:spPr>
          <a:xfrm rot="16200000">
            <a:off x="-2712946" y="3523505"/>
            <a:ext cx="6097508" cy="369332"/>
          </a:xfrm>
          <a:prstGeom prst="rect">
            <a:avLst/>
          </a:prstGeom>
          <a:noFill/>
        </p:spPr>
        <p:txBody>
          <a:bodyPr wrap="square">
            <a:spAutoFit/>
          </a:bodyPr>
          <a:lstStyle/>
          <a:p>
            <a:r>
              <a:rPr lang="it-IT" b="0" i="0" u="sng" dirty="0">
                <a:solidFill>
                  <a:srgbClr val="0056B3"/>
                </a:solidFill>
                <a:effectLst/>
                <a:latin typeface="-apple-system"/>
                <a:hlinkClick r:id="rId3"/>
              </a:rPr>
              <a:t>https://www.sipri.org/databases/milex/sources-and-methods</a:t>
            </a:r>
            <a:endParaRPr lang="it-IT" dirty="0"/>
          </a:p>
        </p:txBody>
      </p:sp>
      <p:pic>
        <p:nvPicPr>
          <p:cNvPr id="2" name="Immagine 1">
            <a:extLst>
              <a:ext uri="{FF2B5EF4-FFF2-40B4-BE49-F238E27FC236}">
                <a16:creationId xmlns:a16="http://schemas.microsoft.com/office/drawing/2014/main" id="{65B8AAE2-4826-1D01-CBE1-42CD662F6558}"/>
              </a:ext>
            </a:extLst>
          </p:cNvPr>
          <p:cNvPicPr>
            <a:picLocks noChangeAspect="1"/>
          </p:cNvPicPr>
          <p:nvPr/>
        </p:nvPicPr>
        <p:blipFill>
          <a:blip r:embed="rId4"/>
          <a:stretch>
            <a:fillRect/>
          </a:stretch>
        </p:blipFill>
        <p:spPr>
          <a:xfrm>
            <a:off x="1955547" y="718114"/>
            <a:ext cx="9325070" cy="5876910"/>
          </a:xfrm>
          <a:prstGeom prst="rect">
            <a:avLst/>
          </a:prstGeom>
        </p:spPr>
      </p:pic>
      <p:pic>
        <p:nvPicPr>
          <p:cNvPr id="3" name="Immagine 2" descr="Immagine che contiene schizzo, Arte bambini&#10;&#10;Descrizione generata automaticamente">
            <a:hlinkClick r:id="rId5"/>
            <a:extLst>
              <a:ext uri="{FF2B5EF4-FFF2-40B4-BE49-F238E27FC236}">
                <a16:creationId xmlns:a16="http://schemas.microsoft.com/office/drawing/2014/main" id="{AAB6BBCC-C980-6F00-8946-33BBB1FC4BF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717009" y="6315274"/>
            <a:ext cx="323850" cy="431165"/>
          </a:xfrm>
          <a:prstGeom prst="rect">
            <a:avLst/>
          </a:prstGeom>
          <a:noFill/>
          <a:ln>
            <a:noFill/>
          </a:ln>
        </p:spPr>
      </p:pic>
    </p:spTree>
    <p:extLst>
      <p:ext uri="{BB962C8B-B14F-4D97-AF65-F5344CB8AC3E}">
        <p14:creationId xmlns:p14="http://schemas.microsoft.com/office/powerpoint/2010/main" val="157192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43133B13-5612-48AE-0C58-740E26DE1D63}"/>
              </a:ext>
            </a:extLst>
          </p:cNvPr>
          <p:cNvPicPr>
            <a:picLocks noChangeAspect="1"/>
          </p:cNvPicPr>
          <p:nvPr/>
        </p:nvPicPr>
        <p:blipFill>
          <a:blip r:embed="rId2"/>
          <a:stretch>
            <a:fillRect/>
          </a:stretch>
        </p:blipFill>
        <p:spPr>
          <a:xfrm>
            <a:off x="651960" y="692908"/>
            <a:ext cx="10888079" cy="5975746"/>
          </a:xfrm>
          <a:prstGeom prst="rect">
            <a:avLst/>
          </a:prstGeom>
        </p:spPr>
      </p:pic>
      <p:sp>
        <p:nvSpPr>
          <p:cNvPr id="6" name="CasellaDiTesto 5">
            <a:extLst>
              <a:ext uri="{FF2B5EF4-FFF2-40B4-BE49-F238E27FC236}">
                <a16:creationId xmlns:a16="http://schemas.microsoft.com/office/drawing/2014/main" id="{9A6D009E-419B-CFB9-AF9A-D5EB198C7AE4}"/>
              </a:ext>
            </a:extLst>
          </p:cNvPr>
          <p:cNvSpPr txBox="1"/>
          <p:nvPr/>
        </p:nvSpPr>
        <p:spPr>
          <a:xfrm rot="5400000">
            <a:off x="5788222" y="-2632849"/>
            <a:ext cx="615553" cy="5989781"/>
          </a:xfrm>
          <a:prstGeom prst="rect">
            <a:avLst/>
          </a:prstGeom>
          <a:noFill/>
        </p:spPr>
        <p:txBody>
          <a:bodyPr vert="vert270" wrap="square" rtlCol="0">
            <a:spAutoFit/>
          </a:bodyPr>
          <a:lstStyle/>
          <a:p>
            <a:pPr algn="ctr"/>
            <a:r>
              <a:rPr lang="it-IT" sz="2800" dirty="0">
                <a:latin typeface="Calibri Light" panose="020F0302020204030204" pitchFamily="34" charset="0"/>
                <a:cs typeface="Calibri Light" panose="020F0302020204030204" pitchFamily="34" charset="0"/>
              </a:rPr>
              <a:t>EDA data</a:t>
            </a:r>
          </a:p>
        </p:txBody>
      </p:sp>
      <p:pic>
        <p:nvPicPr>
          <p:cNvPr id="2" name="Immagine 1" descr="Immagine che contiene schizzo, Arte bambini&#10;&#10;Descrizione generata automaticamente">
            <a:hlinkClick r:id="rId3"/>
            <a:extLst>
              <a:ext uri="{FF2B5EF4-FFF2-40B4-BE49-F238E27FC236}">
                <a16:creationId xmlns:a16="http://schemas.microsoft.com/office/drawing/2014/main" id="{84511DE7-09D3-029C-0BA4-A9AAEF08DF8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781202" y="6300567"/>
            <a:ext cx="323850" cy="431165"/>
          </a:xfrm>
          <a:prstGeom prst="rect">
            <a:avLst/>
          </a:prstGeom>
          <a:noFill/>
          <a:ln>
            <a:noFill/>
          </a:ln>
        </p:spPr>
      </p:pic>
    </p:spTree>
    <p:extLst>
      <p:ext uri="{BB962C8B-B14F-4D97-AF65-F5344CB8AC3E}">
        <p14:creationId xmlns:p14="http://schemas.microsoft.com/office/powerpoint/2010/main" val="4123586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63C91C7-220F-EDFF-82FA-8C90F10B2F2F}"/>
              </a:ext>
            </a:extLst>
          </p:cNvPr>
          <p:cNvSpPr txBox="1"/>
          <p:nvPr/>
        </p:nvSpPr>
        <p:spPr>
          <a:xfrm>
            <a:off x="0" y="1731971"/>
            <a:ext cx="12192000" cy="2862322"/>
          </a:xfrm>
          <a:prstGeom prst="rect">
            <a:avLst/>
          </a:prstGeom>
          <a:noFill/>
        </p:spPr>
        <p:txBody>
          <a:bodyPr wrap="square">
            <a:spAutoFit/>
          </a:bodyPr>
          <a:lstStyle/>
          <a:p>
            <a:pPr algn="ctr"/>
            <a:r>
              <a:rPr lang="it-IT" b="1" i="0" dirty="0">
                <a:solidFill>
                  <a:srgbClr val="212121"/>
                </a:solidFill>
                <a:effectLst/>
                <a:latin typeface="Titillium Web" panose="00000500000000000000" pitchFamily="2" charset="0"/>
              </a:rPr>
              <a:t>Le spese per la difesa in ambito NATO</a:t>
            </a:r>
          </a:p>
          <a:p>
            <a:pPr algn="ctr"/>
            <a:r>
              <a:rPr lang="it-IT" dirty="0">
                <a:hlinkClick r:id="rId2"/>
              </a:rPr>
              <a:t>https://temi.camera.it/leg19DIL/temi/le-spese-per-la-difesa-in-ambito-nato.html</a:t>
            </a:r>
            <a:endParaRPr lang="it-IT" dirty="0"/>
          </a:p>
          <a:p>
            <a:pPr algn="ctr"/>
            <a:endParaRPr lang="it-IT" b="0" i="0" dirty="0">
              <a:solidFill>
                <a:srgbClr val="212121"/>
              </a:solidFill>
              <a:effectLst/>
              <a:latin typeface="Titillium Web" panose="00000500000000000000" pitchFamily="2" charset="0"/>
            </a:endParaRPr>
          </a:p>
          <a:p>
            <a:pPr algn="ctr"/>
            <a:r>
              <a:rPr lang="it-IT" b="1" dirty="0">
                <a:solidFill>
                  <a:srgbClr val="212121"/>
                </a:solidFill>
                <a:latin typeface="Titillium Web" panose="00000500000000000000" pitchFamily="2" charset="0"/>
              </a:rPr>
              <a:t>Le spese per la difesa nel bilancio dello Stato</a:t>
            </a:r>
          </a:p>
          <a:p>
            <a:pPr algn="ctr"/>
            <a:r>
              <a:rPr lang="it-IT" dirty="0">
                <a:solidFill>
                  <a:srgbClr val="212121"/>
                </a:solidFill>
                <a:latin typeface="Titillium Web" panose="00000500000000000000" pitchFamily="2" charset="0"/>
                <a:hlinkClick r:id="rId3"/>
              </a:rPr>
              <a:t>https://temi.camera.it/leg19DIL/temi/19_il-bilancio-della-difesa-in-breve.html</a:t>
            </a:r>
            <a:endParaRPr lang="it-IT" dirty="0">
              <a:solidFill>
                <a:srgbClr val="212121"/>
              </a:solidFill>
              <a:latin typeface="Titillium Web" panose="00000500000000000000" pitchFamily="2" charset="0"/>
            </a:endParaRPr>
          </a:p>
          <a:p>
            <a:pPr algn="ctr"/>
            <a:endParaRPr lang="it-IT" dirty="0">
              <a:solidFill>
                <a:srgbClr val="212121"/>
              </a:solidFill>
              <a:latin typeface="Titillium Web" panose="00000500000000000000" pitchFamily="2" charset="0"/>
            </a:endParaRPr>
          </a:p>
          <a:p>
            <a:pPr algn="ctr"/>
            <a:r>
              <a:rPr lang="it-IT" b="1" dirty="0">
                <a:solidFill>
                  <a:srgbClr val="212121"/>
                </a:solidFill>
                <a:latin typeface="Titillium Web" panose="00000500000000000000" pitchFamily="2" charset="0"/>
              </a:rPr>
              <a:t>Le spese per la difesa in ambito UE</a:t>
            </a:r>
          </a:p>
          <a:p>
            <a:pPr algn="ctr"/>
            <a:r>
              <a:rPr lang="it-IT" dirty="0">
                <a:solidFill>
                  <a:srgbClr val="212121"/>
                </a:solidFill>
                <a:latin typeface="Titillium Web" panose="00000500000000000000" pitchFamily="2" charset="0"/>
                <a:hlinkClick r:id="rId4"/>
              </a:rPr>
              <a:t>https://temi.camera.it/leg19DIL/temi/le-spese-per-la-difesa-in-ambito-ue.html</a:t>
            </a:r>
            <a:endParaRPr lang="it-IT" dirty="0">
              <a:solidFill>
                <a:srgbClr val="212121"/>
              </a:solidFill>
              <a:latin typeface="Titillium Web" panose="00000500000000000000" pitchFamily="2" charset="0"/>
            </a:endParaRPr>
          </a:p>
          <a:p>
            <a:pPr algn="ctr"/>
            <a:endParaRPr lang="it-IT" dirty="0">
              <a:solidFill>
                <a:srgbClr val="212121"/>
              </a:solidFill>
              <a:latin typeface="Titillium Web" panose="00000500000000000000" pitchFamily="2" charset="0"/>
            </a:endParaRPr>
          </a:p>
          <a:p>
            <a:pPr algn="ctr"/>
            <a:endParaRPr lang="it-IT" dirty="0">
              <a:solidFill>
                <a:srgbClr val="212121"/>
              </a:solidFill>
              <a:latin typeface="Titillium Web" panose="00000500000000000000" pitchFamily="2" charset="0"/>
            </a:endParaRPr>
          </a:p>
        </p:txBody>
      </p:sp>
      <p:pic>
        <p:nvPicPr>
          <p:cNvPr id="2" name="Immagine 1" descr="Immagine che contiene schizzo, Arte bambini&#10;&#10;Descrizione generata automaticamente">
            <a:hlinkClick r:id="rId5"/>
            <a:extLst>
              <a:ext uri="{FF2B5EF4-FFF2-40B4-BE49-F238E27FC236}">
                <a16:creationId xmlns:a16="http://schemas.microsoft.com/office/drawing/2014/main" id="{564878C6-FACE-B9EC-E9C0-6EB57C6C076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680534" y="6275400"/>
            <a:ext cx="323850" cy="431165"/>
          </a:xfrm>
          <a:prstGeom prst="rect">
            <a:avLst/>
          </a:prstGeom>
          <a:noFill/>
          <a:ln>
            <a:noFill/>
          </a:ln>
        </p:spPr>
      </p:pic>
    </p:spTree>
    <p:extLst>
      <p:ext uri="{BB962C8B-B14F-4D97-AF65-F5344CB8AC3E}">
        <p14:creationId xmlns:p14="http://schemas.microsoft.com/office/powerpoint/2010/main" val="3862725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AC9C7-C8EA-C46D-5DEA-E0D582B7B0BE}"/>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2CA8BD2C-427D-E934-6ECF-E874E89DDD91}"/>
              </a:ext>
            </a:extLst>
          </p:cNvPr>
          <p:cNvSpPr txBox="1"/>
          <p:nvPr/>
        </p:nvSpPr>
        <p:spPr>
          <a:xfrm>
            <a:off x="123825" y="223004"/>
            <a:ext cx="11915775" cy="6494085"/>
          </a:xfrm>
          <a:prstGeom prst="rect">
            <a:avLst/>
          </a:prstGeom>
          <a:noFill/>
        </p:spPr>
        <p:txBody>
          <a:bodyPr wrap="square">
            <a:spAutoFit/>
          </a:bodyPr>
          <a:lstStyle/>
          <a:p>
            <a:r>
              <a:rPr lang="it-IT" sz="2400" b="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rPr>
              <a:t>Che cosa poteva essere</a:t>
            </a:r>
          </a:p>
          <a:p>
            <a:endParaRPr lang="it-IT" sz="1600" b="1"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endParaRPr>
          </a:p>
          <a:p>
            <a:r>
              <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La CED segnò il rallentamento del percorso politico di unificazione a passi più impegnativi, a favore del percorso funzionale-settoriale a piccoli passi, il primo dei quali fu la CECA</a:t>
            </a:r>
          </a:p>
          <a:p>
            <a:endPar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endParaRPr>
          </a:p>
          <a:p>
            <a:r>
              <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La distinzione tra i due percorsi non è netta. Ha valore politico il passo avanti funzionale-settoriale. Ha bisogno di aggiustarsi e completarsi nel tempo il percorso politico, anche con piccoli passi avanti e indietro</a:t>
            </a:r>
          </a:p>
          <a:p>
            <a:endPar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endParaRPr>
          </a:p>
          <a:p>
            <a:r>
              <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La CED sarebbe stata una «palestra» di unificazione:</a:t>
            </a:r>
          </a:p>
          <a:p>
            <a:endPar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Tx/>
              <a:buChar char="-"/>
            </a:pPr>
            <a:r>
              <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Un </a:t>
            </a:r>
            <a:r>
              <a:rPr lang="it-IT" sz="1600" b="1"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bilancio comune </a:t>
            </a:r>
            <a:r>
              <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di cubatura significativa sarebbe nato agli inizi degli ani ’50;</a:t>
            </a:r>
          </a:p>
          <a:p>
            <a:endPar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Tx/>
              <a:buChar char="-"/>
            </a:pPr>
            <a:r>
              <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La difesa in comune basata su un esercito europeo avrebbe sollecitato la costruzione di una </a:t>
            </a:r>
            <a:r>
              <a:rPr lang="it-IT" sz="1600" b="1"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politica estera comune</a:t>
            </a:r>
            <a:r>
              <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 Era nella visione di De Gasperi. La seconda metà del Novecento di prove formative ne ha fornite tante</a:t>
            </a:r>
          </a:p>
          <a:p>
            <a:endPar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Tx/>
              <a:buChar char="-"/>
            </a:pPr>
            <a:r>
              <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I </a:t>
            </a:r>
            <a:r>
              <a:rPr lang="it-IT" sz="1600" b="1"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rapporti con la NATO </a:t>
            </a:r>
            <a:r>
              <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sarebbero stati intermediati e istituzionalizzati dalla CED (ci saremmo risparmiati strutture «sotterranee» e «arcana»)?</a:t>
            </a:r>
          </a:p>
          <a:p>
            <a:endPar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Tx/>
              <a:buChar char="-"/>
            </a:pPr>
            <a:r>
              <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Il disegno della </a:t>
            </a:r>
            <a:r>
              <a:rPr lang="it-IT" sz="1600" b="1" i="1"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governance</a:t>
            </a:r>
            <a:r>
              <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 (Commissariato, Consiglio, Assemblea, Corte) prevedeva un sistema di investitura politica a due livelli (del Consiglio composto dai rappresentanti dei Parlamenti e dell’Assemblea eletta a suffragio universale) e con controllo di legittimità (della Corte) che avrebbe permesso ai </a:t>
            </a:r>
            <a:r>
              <a:rPr lang="it-IT" sz="1600" b="1"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Commissari CED di adottare decisioni anche senza unanimità</a:t>
            </a:r>
          </a:p>
          <a:p>
            <a:endPar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Tx/>
              <a:buChar char="-"/>
            </a:pPr>
            <a:r>
              <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Si sarebbe sviluppato, di pari passo con tecniche, tecnologie e teorica economica delle aste, il </a:t>
            </a:r>
            <a:r>
              <a:rPr lang="it-IT" sz="1600" b="1" i="1"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procurement</a:t>
            </a:r>
            <a:r>
              <a:rPr lang="it-IT" sz="1600" b="1"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 europeo </a:t>
            </a:r>
            <a:r>
              <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con fondi del bilancio comune. Si sarebbe arrivati a NGEU con strumentazioni e istituzioni più preparate e orientare e </a:t>
            </a:r>
            <a:r>
              <a:rPr lang="it-IT" sz="1600" dirty="0" err="1">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ri</a:t>
            </a:r>
            <a:r>
              <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-orientare i percorsi di sviluppo</a:t>
            </a:r>
          </a:p>
          <a:p>
            <a:pPr marL="285750" indent="-285750">
              <a:buFontTx/>
              <a:buChar char="-"/>
            </a:pPr>
            <a:endPar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Tx/>
              <a:buChar char="-"/>
            </a:pPr>
            <a:r>
              <a:rPr lang="it-IT" sz="1600" b="1"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Leva obbligatoria europea per mezzo secolo</a:t>
            </a:r>
            <a:r>
              <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 avrebbe aiutato a far nascere gli Europei?</a:t>
            </a:r>
          </a:p>
        </p:txBody>
      </p:sp>
      <p:pic>
        <p:nvPicPr>
          <p:cNvPr id="2" name="Immagine 1" descr="Immagine che contiene schizzo, Arte bambini&#10;&#10;Descrizione generata automaticamente">
            <a:hlinkClick r:id="rId2"/>
            <a:extLst>
              <a:ext uri="{FF2B5EF4-FFF2-40B4-BE49-F238E27FC236}">
                <a16:creationId xmlns:a16="http://schemas.microsoft.com/office/drawing/2014/main" id="{A002550C-8804-DCE1-9A39-166693532D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71214" y="6267011"/>
            <a:ext cx="323850" cy="431165"/>
          </a:xfrm>
          <a:prstGeom prst="rect">
            <a:avLst/>
          </a:prstGeom>
          <a:noFill/>
          <a:ln>
            <a:noFill/>
          </a:ln>
        </p:spPr>
      </p:pic>
    </p:spTree>
    <p:extLst>
      <p:ext uri="{BB962C8B-B14F-4D97-AF65-F5344CB8AC3E}">
        <p14:creationId xmlns:p14="http://schemas.microsoft.com/office/powerpoint/2010/main" val="2844687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4717F-95A7-1097-D3A2-F70B290F8E0E}"/>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6AC8B310-A8C9-988F-74BB-29C9551DEE30}"/>
              </a:ext>
            </a:extLst>
          </p:cNvPr>
          <p:cNvSpPr txBox="1"/>
          <p:nvPr/>
        </p:nvSpPr>
        <p:spPr>
          <a:xfrm>
            <a:off x="53841" y="159215"/>
            <a:ext cx="10128384" cy="6370975"/>
          </a:xfrm>
          <a:prstGeom prst="rect">
            <a:avLst/>
          </a:prstGeom>
          <a:noFill/>
        </p:spPr>
        <p:txBody>
          <a:bodyPr wrap="square">
            <a:spAutoFit/>
          </a:bodyPr>
          <a:lstStyle/>
          <a:p>
            <a:r>
              <a:rPr lang="it-IT" sz="2400" b="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rPr>
              <a:t>I vantaggi geopolitici dell’Euro</a:t>
            </a:r>
          </a:p>
          <a:p>
            <a:endParaRPr lang="it-IT" sz="1600" dirty="0">
              <a:latin typeface="Calibri Light" panose="020F0302020204030204" pitchFamily="34" charset="0"/>
              <a:ea typeface="Calibri Light" panose="020F0302020204030204" pitchFamily="34" charset="0"/>
              <a:cs typeface="Calibri Light" panose="020F0302020204030204" pitchFamily="34" charset="0"/>
            </a:endParaRPr>
          </a:p>
          <a:p>
            <a:r>
              <a:rPr lang="it-IT" sz="1600" dirty="0">
                <a:latin typeface="Calibri Light" panose="020F0302020204030204" pitchFamily="34" charset="0"/>
                <a:ea typeface="Calibri Light" panose="020F0302020204030204" pitchFamily="34" charset="0"/>
                <a:cs typeface="Calibri Light" panose="020F0302020204030204" pitchFamily="34" charset="0"/>
              </a:rPr>
              <a:t>Quando si hanno dubbi che la difesa sia componente necessaria delle politiche di collocazione di un Stato nel contesto interazionale, è utile il paragone con la moneta e la politica monetaria. Politica monetaria ed Euro sono citati più volte nel </a:t>
            </a:r>
            <a:r>
              <a:rPr lang="it-IT" sz="1600" i="1" dirty="0">
                <a:latin typeface="Calibri Light" panose="020F0302020204030204" pitchFamily="34" charset="0"/>
                <a:ea typeface="Calibri Light" panose="020F0302020204030204" pitchFamily="34" charset="0"/>
                <a:cs typeface="Calibri Light" panose="020F0302020204030204" pitchFamily="34" charset="0"/>
              </a:rPr>
              <a:t>paper</a:t>
            </a:r>
          </a:p>
          <a:p>
            <a:endParaRPr lang="it-IT" sz="1600" i="1" dirty="0">
              <a:latin typeface="Calibri Light" panose="020F0302020204030204" pitchFamily="34" charset="0"/>
              <a:ea typeface="Calibri Light" panose="020F0302020204030204" pitchFamily="34" charset="0"/>
              <a:cs typeface="Calibri Light" panose="020F0302020204030204" pitchFamily="34" charset="0"/>
            </a:endParaRPr>
          </a:p>
          <a:p>
            <a:r>
              <a:rPr lang="it-IT" sz="1600" b="1" dirty="0">
                <a:latin typeface="Calibri Light" panose="020F0302020204030204" pitchFamily="34" charset="0"/>
                <a:ea typeface="Calibri Light" panose="020F0302020204030204" pitchFamily="34" charset="0"/>
                <a:cs typeface="Calibri Light" panose="020F0302020204030204" pitchFamily="34" charset="0"/>
              </a:rPr>
              <a:t>De Gasperi</a:t>
            </a:r>
            <a:r>
              <a:rPr lang="it-IT" sz="1600" dirty="0">
                <a:latin typeface="Calibri Light" panose="020F0302020204030204" pitchFamily="34" charset="0"/>
                <a:ea typeface="Calibri Light" panose="020F0302020204030204" pitchFamily="34" charset="0"/>
                <a:cs typeface="Calibri Light" panose="020F0302020204030204" pitchFamily="34" charset="0"/>
              </a:rPr>
              <a:t>, uomo mite, pacifista, anti-elitario e di vocazione popolare, costruttore, ripeteva che passi fondanti per l’unificazione erano la difesa e la moneta comune. Due cose strettamente legate</a:t>
            </a:r>
          </a:p>
          <a:p>
            <a:endParaRPr lang="it-IT" sz="1600" dirty="0">
              <a:latin typeface="Calibri Light" panose="020F0302020204030204" pitchFamily="34" charset="0"/>
              <a:ea typeface="Calibri Light" panose="020F0302020204030204" pitchFamily="34" charset="0"/>
              <a:cs typeface="Calibri Light" panose="020F0302020204030204" pitchFamily="34" charset="0"/>
            </a:endParaRPr>
          </a:p>
          <a:p>
            <a:r>
              <a:rPr lang="it-IT" sz="1600" dirty="0">
                <a:latin typeface="Calibri Light" panose="020F0302020204030204" pitchFamily="34" charset="0"/>
                <a:ea typeface="Calibri Light" panose="020F0302020204030204" pitchFamily="34" charset="0"/>
                <a:cs typeface="Calibri Light" panose="020F0302020204030204" pitchFamily="34" charset="0"/>
              </a:rPr>
              <a:t>La moneta unica è la più politica delle riforme funzionali. March Bloch: </a:t>
            </a:r>
            <a:r>
              <a:rPr lang="it-IT" sz="1600" b="1" dirty="0">
                <a:latin typeface="Calibri Light" panose="020F0302020204030204" pitchFamily="34" charset="0"/>
                <a:ea typeface="Calibri Light" panose="020F0302020204030204" pitchFamily="34" charset="0"/>
                <a:cs typeface="Calibri Light" panose="020F0302020204030204" pitchFamily="34" charset="0"/>
              </a:rPr>
              <a:t>«</a:t>
            </a:r>
            <a:r>
              <a:rPr lang="it-IT" sz="1600" dirty="0">
                <a:latin typeface="Calibri Light" panose="020F0302020204030204" pitchFamily="34" charset="0"/>
                <a:ea typeface="Calibri Light" panose="020F0302020204030204" pitchFamily="34" charset="0"/>
                <a:cs typeface="Calibri Light" panose="020F0302020204030204" pitchFamily="34" charset="0"/>
              </a:rPr>
              <a:t> Moneta barometro di movimenti profondi e strumento di formidabili conversioni delle masse </a:t>
            </a:r>
            <a:r>
              <a:rPr lang="it-IT" sz="1600" b="1" dirty="0">
                <a:latin typeface="Calibri Light" panose="020F0302020204030204" pitchFamily="34" charset="0"/>
                <a:ea typeface="Calibri Light" panose="020F0302020204030204" pitchFamily="34" charset="0"/>
                <a:cs typeface="Calibri Light" panose="020F0302020204030204" pitchFamily="34" charset="0"/>
              </a:rPr>
              <a:t>»</a:t>
            </a:r>
          </a:p>
          <a:p>
            <a:endParaRPr lang="it-IT" sz="1600" b="1" dirty="0">
              <a:latin typeface="Calibri Light" panose="020F0302020204030204" pitchFamily="34" charset="0"/>
              <a:ea typeface="Calibri Light" panose="020F0302020204030204" pitchFamily="34" charset="0"/>
              <a:cs typeface="Calibri Light" panose="020F0302020204030204" pitchFamily="34" charset="0"/>
            </a:endParaRPr>
          </a:p>
          <a:p>
            <a:r>
              <a:rPr lang="it-IT" sz="1600" dirty="0">
                <a:latin typeface="Calibri Light" panose="020F0302020204030204" pitchFamily="34" charset="0"/>
                <a:ea typeface="Calibri Light" panose="020F0302020204030204" pitchFamily="34" charset="0"/>
                <a:cs typeface="Calibri Light" panose="020F0302020204030204" pitchFamily="34" charset="0"/>
              </a:rPr>
              <a:t>La politica monetaria può diventare uno strumento di attacco contro il quale attrezzarsi per difendersi anche facendo leva sulla stessa politica monetaria</a:t>
            </a:r>
          </a:p>
          <a:p>
            <a:endParaRPr lang="it-IT" sz="1600" b="1" dirty="0">
              <a:latin typeface="Calibri Light" panose="020F0302020204030204" pitchFamily="34" charset="0"/>
              <a:ea typeface="Calibri Light" panose="020F0302020204030204" pitchFamily="34" charset="0"/>
              <a:cs typeface="Calibri Light" panose="020F0302020204030204" pitchFamily="34" charset="0"/>
            </a:endParaRPr>
          </a:p>
          <a:p>
            <a:r>
              <a:rPr lang="it-IT" sz="1600" dirty="0">
                <a:latin typeface="Calibri Light" panose="020F0302020204030204" pitchFamily="34" charset="0"/>
                <a:ea typeface="Calibri Light" panose="020F0302020204030204" pitchFamily="34" charset="0"/>
                <a:cs typeface="Calibri Light" panose="020F0302020204030204" pitchFamily="34" charset="0"/>
              </a:rPr>
              <a:t>Avendo in mente questo parallelismo tra difesa e moneta si provi a immaginare che cosa potrebbe accadere se non esistesse l’Euro, con riferimento ai </a:t>
            </a:r>
            <a:r>
              <a:rPr lang="it-IT" sz="1600" b="1" dirty="0">
                <a:latin typeface="Calibri Light" panose="020F0302020204030204" pitchFamily="34" charset="0"/>
                <a:ea typeface="Calibri Light" panose="020F0302020204030204" pitchFamily="34" charset="0"/>
                <a:cs typeface="Calibri Light" panose="020F0302020204030204" pitchFamily="34" charset="0"/>
              </a:rPr>
              <a:t>vantaggi strategici geopolitici </a:t>
            </a:r>
            <a:r>
              <a:rPr lang="it-IT" sz="1600" dirty="0">
                <a:latin typeface="Calibri Light" panose="020F0302020204030204" pitchFamily="34" charset="0"/>
                <a:ea typeface="Calibri Light" panose="020F0302020204030204" pitchFamily="34" charset="0"/>
                <a:cs typeface="Calibri Light" panose="020F0302020204030204" pitchFamily="34" charset="0"/>
              </a:rPr>
              <a:t>di fronte agli annunci dell’Amministrazione americana:</a:t>
            </a:r>
          </a:p>
          <a:p>
            <a:endParaRPr lang="it-IT" sz="1600" b="1"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Tx/>
              <a:buChar char="-"/>
            </a:pPr>
            <a:r>
              <a:rPr lang="it-IT" sz="1600" dirty="0">
                <a:latin typeface="Calibri Light" panose="020F0302020204030204" pitchFamily="34" charset="0"/>
                <a:ea typeface="Calibri Light" panose="020F0302020204030204" pitchFamily="34" charset="0"/>
                <a:cs typeface="Calibri Light" panose="020F0302020204030204" pitchFamily="34" charset="0"/>
              </a:rPr>
              <a:t>di coinvolgere sempre di più la FED negli obiettivi governativi;</a:t>
            </a:r>
          </a:p>
          <a:p>
            <a:endParaRPr lang="it-IT" sz="16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Tx/>
              <a:buChar char="-"/>
            </a:pPr>
            <a:r>
              <a:rPr lang="it-IT" sz="1600" dirty="0">
                <a:latin typeface="Calibri Light" panose="020F0302020204030204" pitchFamily="34" charset="0"/>
                <a:ea typeface="Calibri Light" panose="020F0302020204030204" pitchFamily="34" charset="0"/>
                <a:cs typeface="Calibri Light" panose="020F0302020204030204" pitchFamily="34" charset="0"/>
              </a:rPr>
              <a:t>di seguire una politica monetaria espansiva per sostenere la domanda interna e coprire le esigenze di spesa nazionali e internazionali del Governo…</a:t>
            </a:r>
          </a:p>
          <a:p>
            <a:pPr marL="285750" indent="-285750">
              <a:buFontTx/>
              <a:buChar char="-"/>
            </a:pPr>
            <a:endParaRPr lang="it-IT" sz="16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Tx/>
              <a:buChar char="-"/>
            </a:pPr>
            <a:r>
              <a:rPr lang="it-IT" sz="1600" dirty="0">
                <a:latin typeface="Calibri Light" panose="020F0302020204030204" pitchFamily="34" charset="0"/>
                <a:ea typeface="Calibri Light" panose="020F0302020204030204" pitchFamily="34" charset="0"/>
                <a:cs typeface="Calibri Light" panose="020F0302020204030204" pitchFamily="34" charset="0"/>
              </a:rPr>
              <a:t>di puntellare questa politica combinandola con dazi selettivi e blocchi o quote di import/export a seconda che i Paesi siano più o meno collaborativi e non facciano apprezzare le loro valute</a:t>
            </a:r>
          </a:p>
        </p:txBody>
      </p:sp>
      <p:pic>
        <p:nvPicPr>
          <p:cNvPr id="2" name="Immagine 1" descr="Immagine che contiene schizzo, Arte bambini&#10;&#10;Descrizione generata automaticamente">
            <a:hlinkClick r:id="rId2"/>
            <a:extLst>
              <a:ext uri="{FF2B5EF4-FFF2-40B4-BE49-F238E27FC236}">
                <a16:creationId xmlns:a16="http://schemas.microsoft.com/office/drawing/2014/main" id="{510C7D16-EC6D-8B51-0C76-0B96886516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13422" y="6264835"/>
            <a:ext cx="323850" cy="431165"/>
          </a:xfrm>
          <a:prstGeom prst="rect">
            <a:avLst/>
          </a:prstGeom>
          <a:noFill/>
          <a:ln>
            <a:noFill/>
          </a:ln>
        </p:spPr>
      </p:pic>
      <p:pic>
        <p:nvPicPr>
          <p:cNvPr id="3" name="Immagine 2">
            <a:extLst>
              <a:ext uri="{FF2B5EF4-FFF2-40B4-BE49-F238E27FC236}">
                <a16:creationId xmlns:a16="http://schemas.microsoft.com/office/drawing/2014/main" id="{AAA5BB38-D756-D160-BBF9-1EAE8A702AAE}"/>
              </a:ext>
            </a:extLst>
          </p:cNvPr>
          <p:cNvPicPr>
            <a:picLocks noChangeAspect="1"/>
          </p:cNvPicPr>
          <p:nvPr/>
        </p:nvPicPr>
        <p:blipFill>
          <a:blip r:embed="rId4"/>
          <a:stretch>
            <a:fillRect/>
          </a:stretch>
        </p:blipFill>
        <p:spPr>
          <a:xfrm>
            <a:off x="10048607" y="479220"/>
            <a:ext cx="1966520" cy="2949780"/>
          </a:xfrm>
          <a:prstGeom prst="rect">
            <a:avLst/>
          </a:prstGeom>
        </p:spPr>
      </p:pic>
      <p:sp>
        <p:nvSpPr>
          <p:cNvPr id="5" name="CasellaDiTesto 4">
            <a:extLst>
              <a:ext uri="{FF2B5EF4-FFF2-40B4-BE49-F238E27FC236}">
                <a16:creationId xmlns:a16="http://schemas.microsoft.com/office/drawing/2014/main" id="{3738AE69-9A5C-3D81-9EE5-E7DFC23A215D}"/>
              </a:ext>
            </a:extLst>
          </p:cNvPr>
          <p:cNvSpPr txBox="1"/>
          <p:nvPr/>
        </p:nvSpPr>
        <p:spPr>
          <a:xfrm>
            <a:off x="9950583" y="3667124"/>
            <a:ext cx="2064544" cy="553998"/>
          </a:xfrm>
          <a:prstGeom prst="rect">
            <a:avLst/>
          </a:prstGeom>
          <a:noFill/>
        </p:spPr>
        <p:txBody>
          <a:bodyPr wrap="square">
            <a:spAutoFit/>
          </a:bodyPr>
          <a:lstStyle/>
          <a:p>
            <a:r>
              <a:rPr lang="it-IT" sz="10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Marc Bloch, «</a:t>
            </a:r>
            <a:r>
              <a:rPr lang="fr-FR" sz="1000" b="0" i="0"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 </a:t>
            </a:r>
            <a:r>
              <a:rPr lang="fr-FR" sz="1000" b="1" dirty="0">
                <a:solidFill>
                  <a:srgbClr val="000000"/>
                </a:solidFill>
                <a:effectLst/>
                <a:latin typeface="Calibri Light" panose="020F0302020204030204" pitchFamily="34" charset="0"/>
                <a:ea typeface="Calibri Light" panose="020F0302020204030204" pitchFamily="34" charset="0"/>
                <a:cs typeface="Calibri Light" panose="020F0302020204030204" pitchFamily="34" charset="0"/>
              </a:rPr>
              <a:t>Esquisse d'une histoire monétaire de l'Europe </a:t>
            </a:r>
            <a:r>
              <a:rPr lang="it-IT" sz="10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 postuma 1954</a:t>
            </a:r>
          </a:p>
        </p:txBody>
      </p:sp>
    </p:spTree>
    <p:extLst>
      <p:ext uri="{BB962C8B-B14F-4D97-AF65-F5344CB8AC3E}">
        <p14:creationId xmlns:p14="http://schemas.microsoft.com/office/powerpoint/2010/main" val="1382089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753B85FB-CC16-495E-7876-F8529C68A332}"/>
              </a:ext>
            </a:extLst>
          </p:cNvPr>
          <p:cNvSpPr txBox="1"/>
          <p:nvPr/>
        </p:nvSpPr>
        <p:spPr>
          <a:xfrm>
            <a:off x="488155" y="336550"/>
            <a:ext cx="8989219" cy="6184898"/>
          </a:xfrm>
          <a:prstGeom prst="rect">
            <a:avLst/>
          </a:prstGeom>
          <a:noFill/>
        </p:spPr>
        <p:txBody>
          <a:bodyPr wrap="square">
            <a:spAutoFit/>
          </a:bodyPr>
          <a:lstStyle/>
          <a:p>
            <a:pPr>
              <a:lnSpc>
                <a:spcPct val="107000"/>
              </a:lnSpc>
              <a:spcAft>
                <a:spcPts val="800"/>
              </a:spcAft>
              <a:buNone/>
            </a:pPr>
            <a:r>
              <a:rPr lang="it-IT" sz="2000" b="1" kern="100" dirty="0">
                <a:latin typeface="Calibri Light" panose="020F0302020204030204" pitchFamily="34" charset="0"/>
                <a:ea typeface="Calibri Light" panose="020F0302020204030204" pitchFamily="34" charset="0"/>
                <a:cs typeface="Calibri Light" panose="020F0302020204030204" pitchFamily="34" charset="0"/>
              </a:rPr>
              <a:t>« </a:t>
            </a:r>
            <a:r>
              <a:rPr lang="it-IT" kern="100" dirty="0">
                <a:effectLst/>
                <a:latin typeface="Calibri Light" panose="020F0302020204030204" pitchFamily="34" charset="0"/>
                <a:ea typeface="Calibri Light" panose="020F0302020204030204" pitchFamily="34" charset="0"/>
                <a:cs typeface="Calibri Light" panose="020F0302020204030204" pitchFamily="34" charset="0"/>
              </a:rPr>
              <a:t>Sono finiti i tempi </a:t>
            </a:r>
            <a:r>
              <a:rPr lang="it-IT" kern="100" dirty="0">
                <a:effectLst/>
                <a:latin typeface="Cambria Math" panose="02040503050406030204" pitchFamily="18" charset="0"/>
                <a:ea typeface="Cambria Math" panose="02040503050406030204" pitchFamily="18" charset="0"/>
                <a:cs typeface="Calibri Light" panose="020F0302020204030204" pitchFamily="34" charset="0"/>
              </a:rPr>
              <a:t>⎼</a:t>
            </a:r>
            <a:r>
              <a:rPr lang="it-IT" kern="100" dirty="0">
                <a:effectLst/>
                <a:latin typeface="Calibri Light" panose="020F0302020204030204" pitchFamily="34" charset="0"/>
                <a:ea typeface="Calibri Light" panose="020F0302020204030204" pitchFamily="34" charset="0"/>
                <a:cs typeface="Calibri Light" panose="020F0302020204030204" pitchFamily="34" charset="0"/>
              </a:rPr>
              <a:t> mi dissero Connally e Volcker </a:t>
            </a:r>
            <a:r>
              <a:rPr lang="it-IT" kern="100" dirty="0">
                <a:effectLst/>
                <a:latin typeface="Cambria Math" panose="02040503050406030204" pitchFamily="18" charset="0"/>
                <a:ea typeface="Cambria Math" panose="02040503050406030204" pitchFamily="18" charset="0"/>
                <a:cs typeface="Calibri Light" panose="020F0302020204030204" pitchFamily="34" charset="0"/>
              </a:rPr>
              <a:t>⎼</a:t>
            </a:r>
            <a:r>
              <a:rPr lang="it-IT" kern="100" dirty="0">
                <a:effectLst/>
                <a:latin typeface="Calibri Light" panose="020F0302020204030204" pitchFamily="34" charset="0"/>
                <a:ea typeface="Calibri Light" panose="020F0302020204030204" pitchFamily="34" charset="0"/>
                <a:cs typeface="Calibri Light" panose="020F0302020204030204" pitchFamily="34" charset="0"/>
              </a:rPr>
              <a:t> nei quali questo Paese poteva fare tutto senza che ciò incidesse sul tasso d'inflazione. Abbiamo finanziato contemporaneamente la guerra del Vietnam, i programmi di sicurezza sociale, l'agricoltura, gli artigiani, gli studenti, la costruzione di case. Adesso è arrivato il momento delle scelte.</a:t>
            </a:r>
          </a:p>
          <a:p>
            <a:pPr>
              <a:lnSpc>
                <a:spcPct val="107000"/>
              </a:lnSpc>
              <a:spcAft>
                <a:spcPts val="800"/>
              </a:spcAft>
              <a:buNone/>
            </a:pPr>
            <a:r>
              <a:rPr lang="it-IT" kern="100" dirty="0">
                <a:latin typeface="Calibri Light" panose="020F0302020204030204" pitchFamily="34" charset="0"/>
                <a:ea typeface="Calibri Light" panose="020F0302020204030204" pitchFamily="34" charset="0"/>
                <a:cs typeface="Calibri Light" panose="020F0302020204030204" pitchFamily="34" charset="0"/>
              </a:rPr>
              <a:t>C</a:t>
            </a:r>
            <a:r>
              <a:rPr lang="it-IT" kern="100" dirty="0">
                <a:effectLst/>
                <a:latin typeface="Calibri Light" panose="020F0302020204030204" pitchFamily="34" charset="0"/>
                <a:ea typeface="Calibri Light" panose="020F0302020204030204" pitchFamily="34" charset="0"/>
                <a:cs typeface="Calibri Light" panose="020F0302020204030204" pitchFamily="34" charset="0"/>
              </a:rPr>
              <a:t>apii che stava tramontando l'epoca che gli americani hanno definito delle </a:t>
            </a:r>
            <a:r>
              <a:rPr lang="it-IT" i="1" kern="100" dirty="0">
                <a:effectLst/>
                <a:latin typeface="Calibri Light" panose="020F0302020204030204" pitchFamily="34" charset="0"/>
                <a:ea typeface="Calibri Light" panose="020F0302020204030204" pitchFamily="34" charset="0"/>
                <a:cs typeface="Calibri Light" panose="020F0302020204030204" pitchFamily="34" charset="0"/>
              </a:rPr>
              <a:t>unlimited opportunities</a:t>
            </a:r>
            <a:r>
              <a:rPr lang="it-IT" kern="100" dirty="0">
                <a:latin typeface="Calibri Light" panose="020F0302020204030204" pitchFamily="34" charset="0"/>
                <a:ea typeface="Calibri Light" panose="020F0302020204030204" pitchFamily="34" charset="0"/>
                <a:cs typeface="Calibri Light" panose="020F0302020204030204" pitchFamily="34" charset="0"/>
              </a:rPr>
              <a:t>.</a:t>
            </a:r>
          </a:p>
          <a:p>
            <a:pPr>
              <a:lnSpc>
                <a:spcPct val="107000"/>
              </a:lnSpc>
              <a:spcAft>
                <a:spcPts val="800"/>
              </a:spcAft>
              <a:buNone/>
            </a:pPr>
            <a:r>
              <a:rPr lang="it-IT" kern="100" dirty="0">
                <a:effectLst/>
                <a:latin typeface="Calibri Light" panose="020F0302020204030204" pitchFamily="34" charset="0"/>
                <a:ea typeface="Calibri Light" panose="020F0302020204030204" pitchFamily="34" charset="0"/>
                <a:cs typeface="Calibri Light" panose="020F0302020204030204" pitchFamily="34" charset="0"/>
              </a:rPr>
              <a:t>Il resto del mondo si era troppo abituato all'idea che l'America poteva fare tutto: invece non era più così. E la prova l'avemmo a cominciare da quel 15 agosto 1971. </a:t>
            </a:r>
          </a:p>
          <a:p>
            <a:pPr>
              <a:lnSpc>
                <a:spcPct val="107000"/>
              </a:lnSpc>
              <a:spcAft>
                <a:spcPts val="800"/>
              </a:spcAft>
              <a:buNone/>
            </a:pPr>
            <a:r>
              <a:rPr lang="it-IT" kern="100" dirty="0">
                <a:effectLst/>
                <a:latin typeface="Calibri Light" panose="020F0302020204030204" pitchFamily="34" charset="0"/>
                <a:ea typeface="Calibri Light" panose="020F0302020204030204" pitchFamily="34" charset="0"/>
                <a:cs typeface="Calibri Light" panose="020F0302020204030204" pitchFamily="34" charset="0"/>
              </a:rPr>
              <a:t>Negli anni che sono seguiti da allora, una buona parte delle incertezze dell'Europa è stata causata dalla necessità di doversi adattare ad uno scenario nel quale ciascuno deve contare anche sulle proprie forze e non soltanto su quelle del potente alleato. A giudicare da quanto accade, non mi pare che le nazioni europee abbiano tratto da quel messaggio d'allora tutte le implicazioni che esso conteneva.</a:t>
            </a:r>
          </a:p>
          <a:p>
            <a:pPr>
              <a:lnSpc>
                <a:spcPct val="107000"/>
              </a:lnSpc>
              <a:spcAft>
                <a:spcPts val="800"/>
              </a:spcAft>
              <a:buNone/>
            </a:pPr>
            <a:r>
              <a:rPr lang="it-IT" kern="100" dirty="0">
                <a:effectLst/>
                <a:latin typeface="Calibri Light" panose="020F0302020204030204" pitchFamily="34" charset="0"/>
                <a:ea typeface="Calibri Light" panose="020F0302020204030204" pitchFamily="34" charset="0"/>
                <a:cs typeface="Calibri Light" panose="020F0302020204030204" pitchFamily="34" charset="0"/>
              </a:rPr>
              <a:t>Credo sia utile ricordare quali furono i provvedimenti presi dal presidente Il dollaro fu dichiarato inconvertibile, e questa fu la misura che destò maggior sensazione in tutto il mondo. La spesa pubblica fu ridotta di 4,7 miliardi. Fu istituito un credito d'imposta del 10 per cento su tutti gli investimenti e fu istituita un'imposta del 10 per cento su tutte le importazioni. Quest'ultima doveva servire, come si capì subito, per negoziare le nuove parità monetarie con gli altri principali Paesi industriali. </a:t>
            </a:r>
            <a:r>
              <a:rPr lang="it-IT" sz="2000" b="1" kern="100" dirty="0">
                <a:effectLst/>
                <a:latin typeface="Calibri Light" panose="020F0302020204030204" pitchFamily="34" charset="0"/>
                <a:ea typeface="Calibri Light" panose="020F0302020204030204" pitchFamily="34" charset="0"/>
                <a:cs typeface="Calibri Light" panose="020F0302020204030204" pitchFamily="34" charset="0"/>
              </a:rPr>
              <a:t>»</a:t>
            </a:r>
          </a:p>
        </p:txBody>
      </p:sp>
      <p:pic>
        <p:nvPicPr>
          <p:cNvPr id="5" name="Immagine 4">
            <a:extLst>
              <a:ext uri="{FF2B5EF4-FFF2-40B4-BE49-F238E27FC236}">
                <a16:creationId xmlns:a16="http://schemas.microsoft.com/office/drawing/2014/main" id="{5546CFCB-ACD0-2E03-BCE7-C77F2F4BA36C}"/>
              </a:ext>
            </a:extLst>
          </p:cNvPr>
          <p:cNvPicPr>
            <a:picLocks noChangeAspect="1"/>
          </p:cNvPicPr>
          <p:nvPr/>
        </p:nvPicPr>
        <p:blipFill>
          <a:blip r:embed="rId2"/>
          <a:stretch>
            <a:fillRect/>
          </a:stretch>
        </p:blipFill>
        <p:spPr>
          <a:xfrm>
            <a:off x="9736931" y="327024"/>
            <a:ext cx="2147888" cy="2863851"/>
          </a:xfrm>
          <a:prstGeom prst="rect">
            <a:avLst/>
          </a:prstGeom>
        </p:spPr>
      </p:pic>
      <p:sp>
        <p:nvSpPr>
          <p:cNvPr id="6" name="CasellaDiTesto 5">
            <a:extLst>
              <a:ext uri="{FF2B5EF4-FFF2-40B4-BE49-F238E27FC236}">
                <a16:creationId xmlns:a16="http://schemas.microsoft.com/office/drawing/2014/main" id="{EB25711C-E2AF-1549-7077-0F0508B50C6B}"/>
              </a:ext>
            </a:extLst>
          </p:cNvPr>
          <p:cNvSpPr txBox="1"/>
          <p:nvPr/>
        </p:nvSpPr>
        <p:spPr>
          <a:xfrm>
            <a:off x="9778603" y="3428999"/>
            <a:ext cx="2064544" cy="400110"/>
          </a:xfrm>
          <a:prstGeom prst="rect">
            <a:avLst/>
          </a:prstGeom>
          <a:noFill/>
        </p:spPr>
        <p:txBody>
          <a:bodyPr wrap="square">
            <a:spAutoFit/>
          </a:bodyPr>
          <a:lstStyle/>
          <a:p>
            <a:r>
              <a:rPr lang="it-IT" sz="10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G. Carli, «</a:t>
            </a:r>
            <a:r>
              <a:rPr lang="it-IT" sz="1000" b="1"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Memorie del governatore</a:t>
            </a:r>
            <a:r>
              <a:rPr lang="it-IT" sz="10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 prefazione di Natalino Irti, 1988</a:t>
            </a:r>
          </a:p>
        </p:txBody>
      </p:sp>
    </p:spTree>
    <p:extLst>
      <p:ext uri="{BB962C8B-B14F-4D97-AF65-F5344CB8AC3E}">
        <p14:creationId xmlns:p14="http://schemas.microsoft.com/office/powerpoint/2010/main" val="3778395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18A18-47CC-7349-1666-B5769D1C0F76}"/>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433B83BF-D8A0-499B-30EF-57E4DA21EA29}"/>
              </a:ext>
            </a:extLst>
          </p:cNvPr>
          <p:cNvSpPr txBox="1"/>
          <p:nvPr/>
        </p:nvSpPr>
        <p:spPr>
          <a:xfrm>
            <a:off x="276225" y="173367"/>
            <a:ext cx="11588080" cy="6401753"/>
          </a:xfrm>
          <a:prstGeom prst="rect">
            <a:avLst/>
          </a:prstGeom>
          <a:noFill/>
        </p:spPr>
        <p:txBody>
          <a:bodyPr wrap="square">
            <a:spAutoFit/>
          </a:bodyPr>
          <a:lstStyle/>
          <a:p>
            <a:r>
              <a:rPr lang="it-IT" sz="2400" b="1"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rPr>
              <a:t>ReArm Europe vs. </a:t>
            </a:r>
            <a:r>
              <a:rPr lang="it-IT" sz="2400" b="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rPr>
              <a:t>CED</a:t>
            </a:r>
          </a:p>
          <a:p>
            <a:endParaRPr lang="it-IT" b="1"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endParaRPr>
          </a:p>
          <a:p>
            <a:r>
              <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Sia il </a:t>
            </a:r>
            <a:r>
              <a:rPr lang="it-IT" sz="1600" i="1" dirty="0" err="1">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what</a:t>
            </a:r>
            <a:r>
              <a:rPr lang="it-IT" sz="1600" i="1"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 </a:t>
            </a:r>
            <a:r>
              <a:rPr lang="it-IT" sz="1600" i="1" dirty="0" err="1">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if</a:t>
            </a:r>
            <a:r>
              <a:rPr lang="it-IT" sz="1600" i="1"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 CED </a:t>
            </a:r>
            <a:r>
              <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sia i vantaggi strategici che adesso l’Euro mostra portano a dire che si deve avere più coraggio nel far fare passi avanti sostanziali all’unificazione  </a:t>
            </a:r>
          </a:p>
          <a:p>
            <a:endPar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endParaRPr>
          </a:p>
          <a:p>
            <a:r>
              <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A confronto con la CED, </a:t>
            </a:r>
            <a:r>
              <a:rPr lang="it-IT" sz="1600" i="1"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ReArm Europe </a:t>
            </a:r>
            <a:r>
              <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appare un passo importante ma incompleto, nonostante metta sul tavolo 800 miliardi</a:t>
            </a:r>
          </a:p>
          <a:p>
            <a:endPar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endParaRPr>
          </a:p>
          <a:p>
            <a:r>
              <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È un programma intergovernativo in base al quale ogni singolo Paese è chiamato nei prossimi anni ad aumentare la sua spesa militare per costruire sicurezza comune a fronte dei fatti dissolutivi che potrebbero interessare la NATO e delle minacce di disordini globali</a:t>
            </a:r>
          </a:p>
          <a:p>
            <a:endPar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endParaRPr>
          </a:p>
          <a:p>
            <a:r>
              <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Il carattere intergovernativo si coglie anche nel fatto che la nuova spesa necessita di deroghe al Patto di Stabilità</a:t>
            </a:r>
          </a:p>
          <a:p>
            <a:endPar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endParaRPr>
          </a:p>
          <a:p>
            <a:r>
              <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Manca il disegno di istituzioni comuni di difesa con mezzi e uomini propri e prontezza decisionale su mandato politico, che invece era il </a:t>
            </a:r>
            <a:r>
              <a:rPr lang="it-IT" sz="1600" i="1"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core</a:t>
            </a:r>
            <a:r>
              <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 della CED e il suo aspetto più innovativo</a:t>
            </a:r>
          </a:p>
          <a:p>
            <a:endPar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endParaRPr>
          </a:p>
          <a:p>
            <a:r>
              <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Nel 2023 l’Europa a 27 spende per la difesa </a:t>
            </a:r>
            <a:r>
              <a:rPr lang="it-IT" sz="1600" b="1"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356 miliardi</a:t>
            </a:r>
            <a:r>
              <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 un po’ più della Cina, il triplo della Russia. Dopo gli USA, che nel 2023 spendono 880 miliardi, l’UE ha il secondo bilancio destinato alla difesa</a:t>
            </a:r>
          </a:p>
          <a:p>
            <a:endPar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endParaRPr>
          </a:p>
          <a:p>
            <a:r>
              <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Il punto strategico non è misurare lo sforzo miliare rispetto alla sola Russia (uno dei commenti ricorrenti nel dibattito), ma munirsi di sufficiente deterrenza per poter avere una voce credibile e incisiva nel contesto globale in cui i tre grandi </a:t>
            </a:r>
            <a:r>
              <a:rPr lang="it-IT" sz="1600" i="1"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player</a:t>
            </a:r>
            <a:r>
              <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 USA, Russia e Cina, sono diventate altrettante incognite non prive di minacce, e in cui la copertura NATO, finanziata principalmente dagli USA e di cui l’Europa si è sinora avvantaggiata, potrebbe non essere più a anche nel breve periodo</a:t>
            </a:r>
          </a:p>
          <a:p>
            <a:endPar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endParaRPr>
          </a:p>
          <a:p>
            <a:r>
              <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Il modello CED permetterebbe di ottimizzare le risorse e gli impieghi, minimizzando sia lo spiazzamento su altri capitoli di spesa (il </a:t>
            </a:r>
            <a:r>
              <a:rPr lang="it-IT" sz="1600" i="1"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welfare</a:t>
            </a:r>
            <a:r>
              <a:rPr lang="it-IT" sz="16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 sia l’effetto dispersione/duplicazione che non è mancato su NGEU e sul PNRR italiano</a:t>
            </a:r>
          </a:p>
        </p:txBody>
      </p:sp>
      <p:pic>
        <p:nvPicPr>
          <p:cNvPr id="2" name="Immagine 1" descr="Immagine che contiene schizzo, Arte bambini&#10;&#10;Descrizione generata automaticamente">
            <a:hlinkClick r:id="rId2"/>
            <a:extLst>
              <a:ext uri="{FF2B5EF4-FFF2-40B4-BE49-F238E27FC236}">
                <a16:creationId xmlns:a16="http://schemas.microsoft.com/office/drawing/2014/main" id="{A3E145BB-B6DA-DE5E-A641-22DCCAC475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40455" y="6174732"/>
            <a:ext cx="323850" cy="431165"/>
          </a:xfrm>
          <a:prstGeom prst="rect">
            <a:avLst/>
          </a:prstGeom>
          <a:noFill/>
          <a:ln>
            <a:noFill/>
          </a:ln>
        </p:spPr>
      </p:pic>
    </p:spTree>
    <p:extLst>
      <p:ext uri="{BB962C8B-B14F-4D97-AF65-F5344CB8AC3E}">
        <p14:creationId xmlns:p14="http://schemas.microsoft.com/office/powerpoint/2010/main" val="2441075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BFEA6-26E1-1B6A-C6F6-3B49B6C7FB3B}"/>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2F3B117E-1748-D0DE-7F8D-7D9E0572E563}"/>
              </a:ext>
            </a:extLst>
          </p:cNvPr>
          <p:cNvSpPr txBox="1"/>
          <p:nvPr/>
        </p:nvSpPr>
        <p:spPr>
          <a:xfrm>
            <a:off x="750202" y="460071"/>
            <a:ext cx="8441423" cy="5847755"/>
          </a:xfrm>
          <a:prstGeom prst="rect">
            <a:avLst/>
          </a:prstGeom>
          <a:noFill/>
        </p:spPr>
        <p:txBody>
          <a:bodyPr wrap="square">
            <a:spAutoFit/>
          </a:bodyPr>
          <a:lstStyle/>
          <a:p>
            <a:r>
              <a:rPr lang="it-IT" sz="2400" b="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rPr>
              <a:t>Suggestione conclusiva</a:t>
            </a:r>
          </a:p>
          <a:p>
            <a:endParaRPr lang="it-IT" b="1"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endParaRPr>
          </a:p>
          <a:p>
            <a:endParaRPr lang="it-IT" b="1"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endParaRPr>
          </a:p>
          <a:p>
            <a:pPr fontAlgn="base">
              <a:buNone/>
            </a:pPr>
            <a:r>
              <a:rPr lang="it-IT" sz="2000" b="1" kern="100" dirty="0">
                <a:latin typeface="Calibri Light" panose="020F0302020204030204" pitchFamily="34" charset="0"/>
                <a:ea typeface="Calibri Light" panose="020F0302020204030204" pitchFamily="34" charset="0"/>
                <a:cs typeface="Calibri Light" panose="020F0302020204030204" pitchFamily="34" charset="0"/>
              </a:rPr>
              <a:t>«</a:t>
            </a:r>
            <a:r>
              <a:rPr lang="it-IT" kern="100" dirty="0">
                <a:latin typeface="Calibri Light" panose="020F0302020204030204" pitchFamily="34" charset="0"/>
                <a:ea typeface="Calibri Light" panose="020F0302020204030204" pitchFamily="34" charset="0"/>
                <a:cs typeface="Calibri Light" panose="020F0302020204030204" pitchFamily="34" charset="0"/>
              </a:rPr>
              <a:t> </a:t>
            </a:r>
            <a:r>
              <a:rPr lang="it-IT" i="1" kern="100" dirty="0">
                <a:latin typeface="Calibri Light" panose="020F0302020204030204" pitchFamily="34" charset="0"/>
                <a:ea typeface="Calibri Light" panose="020F0302020204030204" pitchFamily="34" charset="0"/>
                <a:cs typeface="Calibri Light" panose="020F0302020204030204" pitchFamily="34" charset="0"/>
              </a:rPr>
              <a:t>Pensiero 94 ⎼ </a:t>
            </a:r>
          </a:p>
          <a:p>
            <a:pPr fontAlgn="base">
              <a:buNone/>
            </a:pPr>
            <a:r>
              <a:rPr lang="it-IT" kern="100" dirty="0">
                <a:latin typeface="Calibri Light" panose="020F0302020204030204" pitchFamily="34" charset="0"/>
                <a:ea typeface="Calibri Light" panose="020F0302020204030204" pitchFamily="34" charset="0"/>
                <a:cs typeface="Calibri Light" panose="020F0302020204030204" pitchFamily="34" charset="0"/>
              </a:rPr>
              <a:t>È giusto che ciò che è giusto sia seguito, è necessario che ciò che è più forte sia seguito.</a:t>
            </a:r>
          </a:p>
          <a:p>
            <a:pPr fontAlgn="base">
              <a:buNone/>
            </a:pPr>
            <a:r>
              <a:rPr lang="it-IT" kern="100" dirty="0">
                <a:latin typeface="Calibri Light" panose="020F0302020204030204" pitchFamily="34" charset="0"/>
                <a:ea typeface="Calibri Light" panose="020F0302020204030204" pitchFamily="34" charset="0"/>
                <a:cs typeface="Calibri Light" panose="020F0302020204030204" pitchFamily="34" charset="0"/>
              </a:rPr>
              <a:t>La giustizia senza la forza è impotente; la forza senza la giustizia è tirannica.</a:t>
            </a:r>
          </a:p>
          <a:p>
            <a:pPr fontAlgn="base">
              <a:buNone/>
            </a:pPr>
            <a:r>
              <a:rPr lang="it-IT" kern="100" dirty="0">
                <a:latin typeface="Calibri Light" panose="020F0302020204030204" pitchFamily="34" charset="0"/>
                <a:ea typeface="Calibri Light" panose="020F0302020204030204" pitchFamily="34" charset="0"/>
                <a:cs typeface="Calibri Light" panose="020F0302020204030204" pitchFamily="34" charset="0"/>
              </a:rPr>
              <a:t>La giustizia senza forza è contestata, perché ci sono sempre malvagi. </a:t>
            </a:r>
          </a:p>
          <a:p>
            <a:pPr fontAlgn="base">
              <a:buNone/>
            </a:pPr>
            <a:r>
              <a:rPr lang="it-IT" kern="100" dirty="0">
                <a:latin typeface="Calibri Light" panose="020F0302020204030204" pitchFamily="34" charset="0"/>
                <a:ea typeface="Calibri Light" panose="020F0302020204030204" pitchFamily="34" charset="0"/>
                <a:cs typeface="Calibri Light" panose="020F0302020204030204" pitchFamily="34" charset="0"/>
              </a:rPr>
              <a:t>La forza senza giustizia è messa sotto accusa.</a:t>
            </a:r>
          </a:p>
          <a:p>
            <a:pPr fontAlgn="base">
              <a:buNone/>
            </a:pPr>
            <a:r>
              <a:rPr lang="it-IT" kern="100" dirty="0">
                <a:latin typeface="Calibri Light" panose="020F0302020204030204" pitchFamily="34" charset="0"/>
                <a:ea typeface="Calibri Light" panose="020F0302020204030204" pitchFamily="34" charset="0"/>
                <a:cs typeface="Calibri Light" panose="020F0302020204030204" pitchFamily="34" charset="0"/>
              </a:rPr>
              <a:t>Bisogna dunque mettere insieme la giustizia e la forza e, perciò, fare che ciò che è giusto sia forte, o ciò che è forte sia giusto.</a:t>
            </a:r>
            <a:br>
              <a:rPr lang="it-IT" kern="100" dirty="0">
                <a:latin typeface="Calibri Light" panose="020F0302020204030204" pitchFamily="34" charset="0"/>
                <a:ea typeface="Calibri Light" panose="020F0302020204030204" pitchFamily="34" charset="0"/>
                <a:cs typeface="Calibri Light" panose="020F0302020204030204" pitchFamily="34" charset="0"/>
              </a:rPr>
            </a:br>
            <a:br>
              <a:rPr lang="it-IT" kern="100" dirty="0">
                <a:latin typeface="Calibri Light" panose="020F0302020204030204" pitchFamily="34" charset="0"/>
                <a:ea typeface="Calibri Light" panose="020F0302020204030204" pitchFamily="34" charset="0"/>
                <a:cs typeface="Calibri Light" panose="020F0302020204030204" pitchFamily="34" charset="0"/>
              </a:rPr>
            </a:br>
            <a:r>
              <a:rPr lang="it-IT" kern="100" dirty="0">
                <a:latin typeface="Calibri Light" panose="020F0302020204030204" pitchFamily="34" charset="0"/>
                <a:ea typeface="Calibri Light" panose="020F0302020204030204" pitchFamily="34" charset="0"/>
                <a:cs typeface="Calibri Light" panose="020F0302020204030204" pitchFamily="34" charset="0"/>
              </a:rPr>
              <a:t>La giustizia è soggetta a contestazioni, la forza è riconoscibilissima, e senza dispute.</a:t>
            </a:r>
          </a:p>
          <a:p>
            <a:pPr>
              <a:buNone/>
            </a:pPr>
            <a:r>
              <a:rPr lang="it-IT" kern="100" dirty="0">
                <a:latin typeface="Calibri Light" panose="020F0302020204030204" pitchFamily="34" charset="0"/>
                <a:ea typeface="Calibri Light" panose="020F0302020204030204" pitchFamily="34" charset="0"/>
                <a:cs typeface="Calibri Light" panose="020F0302020204030204" pitchFamily="34" charset="0"/>
              </a:rPr>
              <a:t>Così non si è potuto dare la forza alla giustizia, perché la forza ha contraddetto la giustizia e ha detto che quella era ingiusta e ha detto che solo lei era giusta.</a:t>
            </a:r>
          </a:p>
          <a:p>
            <a:pPr>
              <a:buNone/>
            </a:pPr>
            <a:r>
              <a:rPr lang="it-IT" kern="100" dirty="0">
                <a:latin typeface="Calibri Light" panose="020F0302020204030204" pitchFamily="34" charset="0"/>
                <a:ea typeface="Calibri Light" panose="020F0302020204030204" pitchFamily="34" charset="0"/>
                <a:cs typeface="Calibri Light" panose="020F0302020204030204" pitchFamily="34" charset="0"/>
              </a:rPr>
              <a:t>E così, non potendo far sì che ciò che è giusto fosse forte, si è fatto sì che ciò che è forte fosse giusto. </a:t>
            </a:r>
            <a:r>
              <a:rPr lang="it-IT" sz="2000" b="1" kern="100" dirty="0">
                <a:latin typeface="Calibri Light" panose="020F0302020204030204" pitchFamily="34" charset="0"/>
                <a:ea typeface="Calibri Light" panose="020F0302020204030204" pitchFamily="34" charset="0"/>
                <a:cs typeface="Calibri Light" panose="020F0302020204030204" pitchFamily="34" charset="0"/>
              </a:rPr>
              <a:t>»</a:t>
            </a:r>
          </a:p>
          <a:p>
            <a:pPr>
              <a:buNone/>
            </a:pPr>
            <a:endParaRPr lang="it-IT" sz="2000" b="1" kern="100" dirty="0">
              <a:latin typeface="Calibri Light" panose="020F0302020204030204" pitchFamily="34" charset="0"/>
              <a:ea typeface="Calibri Light" panose="020F0302020204030204" pitchFamily="34" charset="0"/>
              <a:cs typeface="Calibri Light" panose="020F0302020204030204" pitchFamily="34" charset="0"/>
            </a:endParaRPr>
          </a:p>
          <a:p>
            <a:pPr>
              <a:buNone/>
            </a:pPr>
            <a:endParaRPr lang="it-IT" sz="2000" b="1" kern="100" dirty="0">
              <a:latin typeface="Calibri Light" panose="020F0302020204030204" pitchFamily="34" charset="0"/>
              <a:ea typeface="Calibri Light" panose="020F0302020204030204" pitchFamily="34" charset="0"/>
              <a:cs typeface="Calibri Light" panose="020F0302020204030204" pitchFamily="34" charset="0"/>
            </a:endParaRPr>
          </a:p>
          <a:p>
            <a:pPr>
              <a:buNone/>
            </a:pPr>
            <a:r>
              <a:rPr lang="it-IT" kern="100" dirty="0">
                <a:latin typeface="Calibri Light" panose="020F0302020204030204" pitchFamily="34" charset="0"/>
                <a:ea typeface="Calibri Light" panose="020F0302020204030204" pitchFamily="34" charset="0"/>
                <a:cs typeface="Calibri Light" panose="020F0302020204030204" pitchFamily="34" charset="0"/>
              </a:rPr>
              <a:t>Nessuno, neppure l’Unione, può dire di incarnare </a:t>
            </a:r>
            <a:r>
              <a:rPr lang="it-IT" i="1" kern="100" dirty="0">
                <a:latin typeface="Calibri Light" panose="020F0302020204030204" pitchFamily="34" charset="0"/>
                <a:ea typeface="Calibri Light" panose="020F0302020204030204" pitchFamily="34" charset="0"/>
                <a:cs typeface="Calibri Light" panose="020F0302020204030204" pitchFamily="34" charset="0"/>
              </a:rPr>
              <a:t>in toto </a:t>
            </a:r>
            <a:r>
              <a:rPr lang="it-IT" kern="100" dirty="0">
                <a:latin typeface="Calibri Light" panose="020F0302020204030204" pitchFamily="34" charset="0"/>
                <a:ea typeface="Calibri Light" panose="020F0302020204030204" pitchFamily="34" charset="0"/>
                <a:cs typeface="Calibri Light" panose="020F0302020204030204" pitchFamily="34" charset="0"/>
              </a:rPr>
              <a:t>la Giustizia. Ma la forza serve per non subire la pretesa di Giustizia altrui senza far valere le proprie ragioni di Giustizia</a:t>
            </a:r>
          </a:p>
        </p:txBody>
      </p:sp>
      <p:pic>
        <p:nvPicPr>
          <p:cNvPr id="2" name="Immagine 1" descr="Immagine che contiene schizzo, Arte bambini&#10;&#10;Descrizione generata automaticamente">
            <a:hlinkClick r:id="rId2"/>
            <a:extLst>
              <a:ext uri="{FF2B5EF4-FFF2-40B4-BE49-F238E27FC236}">
                <a16:creationId xmlns:a16="http://schemas.microsoft.com/office/drawing/2014/main" id="{E9B86B3C-DF0C-1CA3-F25E-B0F1F60E4E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22072" y="6280384"/>
            <a:ext cx="323850" cy="431165"/>
          </a:xfrm>
          <a:prstGeom prst="rect">
            <a:avLst/>
          </a:prstGeom>
          <a:noFill/>
          <a:ln>
            <a:noFill/>
          </a:ln>
        </p:spPr>
      </p:pic>
      <p:pic>
        <p:nvPicPr>
          <p:cNvPr id="3" name="Immagine 2">
            <a:extLst>
              <a:ext uri="{FF2B5EF4-FFF2-40B4-BE49-F238E27FC236}">
                <a16:creationId xmlns:a16="http://schemas.microsoft.com/office/drawing/2014/main" id="{D6763CCA-E76A-384B-8008-74612DB82E5A}"/>
              </a:ext>
            </a:extLst>
          </p:cNvPr>
          <p:cNvPicPr>
            <a:picLocks noChangeAspect="1"/>
          </p:cNvPicPr>
          <p:nvPr/>
        </p:nvPicPr>
        <p:blipFill>
          <a:blip r:embed="rId4"/>
          <a:stretch>
            <a:fillRect/>
          </a:stretch>
        </p:blipFill>
        <p:spPr>
          <a:xfrm>
            <a:off x="9670148" y="549123"/>
            <a:ext cx="1895475" cy="3495675"/>
          </a:xfrm>
          <a:prstGeom prst="rect">
            <a:avLst/>
          </a:prstGeom>
        </p:spPr>
      </p:pic>
      <p:sp>
        <p:nvSpPr>
          <p:cNvPr id="5" name="CasellaDiTesto 4">
            <a:extLst>
              <a:ext uri="{FF2B5EF4-FFF2-40B4-BE49-F238E27FC236}">
                <a16:creationId xmlns:a16="http://schemas.microsoft.com/office/drawing/2014/main" id="{D0E0100E-E7AD-A3EE-B075-E95886F6501A}"/>
              </a:ext>
            </a:extLst>
          </p:cNvPr>
          <p:cNvSpPr txBox="1"/>
          <p:nvPr/>
        </p:nvSpPr>
        <p:spPr>
          <a:xfrm>
            <a:off x="9585613" y="4295774"/>
            <a:ext cx="2064544" cy="246221"/>
          </a:xfrm>
          <a:prstGeom prst="rect">
            <a:avLst/>
          </a:prstGeom>
          <a:noFill/>
        </p:spPr>
        <p:txBody>
          <a:bodyPr wrap="square">
            <a:spAutoFit/>
          </a:bodyPr>
          <a:lstStyle/>
          <a:p>
            <a:r>
              <a:rPr lang="it-IT" sz="10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Blaise Pascal, «</a:t>
            </a:r>
            <a:r>
              <a:rPr lang="it-IT" sz="1000" b="1"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Pensieri</a:t>
            </a:r>
            <a:r>
              <a:rPr lang="it-IT" sz="1000" dirty="0">
                <a:solidFill>
                  <a:srgbClr val="212121"/>
                </a:solidFill>
                <a:latin typeface="Calibri Light" panose="020F0302020204030204" pitchFamily="34" charset="0"/>
                <a:ea typeface="Calibri Light" panose="020F0302020204030204" pitchFamily="34" charset="0"/>
                <a:cs typeface="Calibri Light" panose="020F0302020204030204" pitchFamily="34" charset="0"/>
              </a:rPr>
              <a:t>», 1670</a:t>
            </a:r>
          </a:p>
        </p:txBody>
      </p:sp>
    </p:spTree>
    <p:extLst>
      <p:ext uri="{BB962C8B-B14F-4D97-AF65-F5344CB8AC3E}">
        <p14:creationId xmlns:p14="http://schemas.microsoft.com/office/powerpoint/2010/main" val="2089044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5955556C-FA83-01F3-91D0-536F0684FD77}"/>
              </a:ext>
            </a:extLst>
          </p:cNvPr>
          <p:cNvPicPr>
            <a:picLocks noChangeAspect="1"/>
          </p:cNvPicPr>
          <p:nvPr/>
        </p:nvPicPr>
        <p:blipFill>
          <a:blip r:embed="rId2"/>
          <a:stretch>
            <a:fillRect/>
          </a:stretch>
        </p:blipFill>
        <p:spPr>
          <a:xfrm>
            <a:off x="69693" y="114804"/>
            <a:ext cx="650811" cy="650811"/>
          </a:xfrm>
          <a:prstGeom prst="rect">
            <a:avLst/>
          </a:prstGeom>
        </p:spPr>
      </p:pic>
      <p:sp>
        <p:nvSpPr>
          <p:cNvPr id="6" name="CasellaDiTesto 5">
            <a:extLst>
              <a:ext uri="{FF2B5EF4-FFF2-40B4-BE49-F238E27FC236}">
                <a16:creationId xmlns:a16="http://schemas.microsoft.com/office/drawing/2014/main" id="{89C23E58-B7D7-66A9-D4CE-6EF864A010F9}"/>
              </a:ext>
            </a:extLst>
          </p:cNvPr>
          <p:cNvSpPr txBox="1"/>
          <p:nvPr/>
        </p:nvSpPr>
        <p:spPr>
          <a:xfrm rot="5400000">
            <a:off x="5934310" y="-3088550"/>
            <a:ext cx="615553" cy="6997775"/>
          </a:xfrm>
          <a:prstGeom prst="rect">
            <a:avLst/>
          </a:prstGeom>
          <a:noFill/>
        </p:spPr>
        <p:txBody>
          <a:bodyPr vert="vert270" wrap="square" rtlCol="0">
            <a:spAutoFit/>
          </a:bodyPr>
          <a:lstStyle/>
          <a:p>
            <a:pPr algn="ctr"/>
            <a:r>
              <a:rPr lang="it-IT" sz="2800" dirty="0">
                <a:latin typeface="Calibri Light" panose="020F0302020204030204" pitchFamily="34" charset="0"/>
                <a:cs typeface="Calibri Light" panose="020F0302020204030204" pitchFamily="34" charset="0"/>
              </a:rPr>
              <a:t>Spesa militare complessiva; milioni $ 2023-PPP  </a:t>
            </a:r>
          </a:p>
        </p:txBody>
      </p:sp>
      <p:sp>
        <p:nvSpPr>
          <p:cNvPr id="21" name="CasellaDiTesto 20">
            <a:extLst>
              <a:ext uri="{FF2B5EF4-FFF2-40B4-BE49-F238E27FC236}">
                <a16:creationId xmlns:a16="http://schemas.microsoft.com/office/drawing/2014/main" id="{A6D72729-C2AC-72CE-06AA-62D8385389E8}"/>
              </a:ext>
            </a:extLst>
          </p:cNvPr>
          <p:cNvSpPr txBox="1"/>
          <p:nvPr/>
        </p:nvSpPr>
        <p:spPr>
          <a:xfrm rot="16200000">
            <a:off x="-2712946" y="3523505"/>
            <a:ext cx="6097508" cy="369332"/>
          </a:xfrm>
          <a:prstGeom prst="rect">
            <a:avLst/>
          </a:prstGeom>
          <a:noFill/>
        </p:spPr>
        <p:txBody>
          <a:bodyPr wrap="square">
            <a:spAutoFit/>
          </a:bodyPr>
          <a:lstStyle/>
          <a:p>
            <a:r>
              <a:rPr lang="it-IT" b="0" i="0" u="sng" dirty="0">
                <a:solidFill>
                  <a:srgbClr val="0056B3"/>
                </a:solidFill>
                <a:effectLst/>
                <a:latin typeface="-apple-system"/>
                <a:hlinkClick r:id="rId3"/>
              </a:rPr>
              <a:t>https://www.sipri.org/databases/milex/sources-and-methods</a:t>
            </a:r>
            <a:endParaRPr lang="it-IT" dirty="0"/>
          </a:p>
        </p:txBody>
      </p:sp>
      <p:graphicFrame>
        <p:nvGraphicFramePr>
          <p:cNvPr id="31" name="Oggetto 30">
            <a:extLst>
              <a:ext uri="{FF2B5EF4-FFF2-40B4-BE49-F238E27FC236}">
                <a16:creationId xmlns:a16="http://schemas.microsoft.com/office/drawing/2014/main" id="{5CB25706-01E7-C83F-C404-8E12DF8C5E85}"/>
              </a:ext>
            </a:extLst>
          </p:cNvPr>
          <p:cNvGraphicFramePr>
            <a:graphicFrameLocks noChangeAspect="1"/>
          </p:cNvGraphicFramePr>
          <p:nvPr>
            <p:extLst>
              <p:ext uri="{D42A27DB-BD31-4B8C-83A1-F6EECF244321}">
                <p14:modId xmlns:p14="http://schemas.microsoft.com/office/powerpoint/2010/main" val="2498365945"/>
              </p:ext>
            </p:extLst>
          </p:nvPr>
        </p:nvGraphicFramePr>
        <p:xfrm>
          <a:off x="703263" y="101600"/>
          <a:ext cx="949325" cy="798513"/>
        </p:xfrm>
        <a:graphic>
          <a:graphicData uri="http://schemas.openxmlformats.org/presentationml/2006/ole">
            <mc:AlternateContent xmlns:mc="http://schemas.openxmlformats.org/markup-compatibility/2006">
              <mc:Choice xmlns:v="urn:schemas-microsoft-com:vml" Requires="v">
                <p:oleObj name="Worksheet" showAsIcon="1" r:id="rId4" imgW="948600" imgH="799200" progId="Excel.Sheet.12">
                  <p:embed/>
                </p:oleObj>
              </mc:Choice>
              <mc:Fallback>
                <p:oleObj name="Worksheet" showAsIcon="1" r:id="rId4" imgW="948600" imgH="799200" progId="Excel.Sheet.12">
                  <p:embed/>
                  <p:pic>
                    <p:nvPicPr>
                      <p:cNvPr id="0" name=""/>
                      <p:cNvPicPr/>
                      <p:nvPr/>
                    </p:nvPicPr>
                    <p:blipFill>
                      <a:blip r:embed="rId5"/>
                      <a:stretch>
                        <a:fillRect/>
                      </a:stretch>
                    </p:blipFill>
                    <p:spPr>
                      <a:xfrm>
                        <a:off x="703263" y="101600"/>
                        <a:ext cx="949325" cy="798513"/>
                      </a:xfrm>
                      <a:prstGeom prst="rect">
                        <a:avLst/>
                      </a:prstGeom>
                    </p:spPr>
                  </p:pic>
                </p:oleObj>
              </mc:Fallback>
            </mc:AlternateContent>
          </a:graphicData>
        </a:graphic>
      </p:graphicFrame>
      <p:pic>
        <p:nvPicPr>
          <p:cNvPr id="7" name="Immagine 6">
            <a:extLst>
              <a:ext uri="{FF2B5EF4-FFF2-40B4-BE49-F238E27FC236}">
                <a16:creationId xmlns:a16="http://schemas.microsoft.com/office/drawing/2014/main" id="{C4B6F268-EE68-0B11-F659-B9500E9F8EBF}"/>
              </a:ext>
            </a:extLst>
          </p:cNvPr>
          <p:cNvPicPr>
            <a:picLocks noChangeAspect="1"/>
          </p:cNvPicPr>
          <p:nvPr/>
        </p:nvPicPr>
        <p:blipFill>
          <a:blip r:embed="rId6"/>
          <a:stretch>
            <a:fillRect/>
          </a:stretch>
        </p:blipFill>
        <p:spPr>
          <a:xfrm>
            <a:off x="1834933" y="659417"/>
            <a:ext cx="9636701" cy="6097508"/>
          </a:xfrm>
          <a:prstGeom prst="rect">
            <a:avLst/>
          </a:prstGeom>
        </p:spPr>
      </p:pic>
      <p:pic>
        <p:nvPicPr>
          <p:cNvPr id="2" name="Immagine 1" descr="Immagine che contiene schizzo, Arte bambini&#10;&#10;Descrizione generata automaticamente">
            <a:hlinkClick r:id="rId7"/>
            <a:extLst>
              <a:ext uri="{FF2B5EF4-FFF2-40B4-BE49-F238E27FC236}">
                <a16:creationId xmlns:a16="http://schemas.microsoft.com/office/drawing/2014/main" id="{9028A981-B4A0-88DF-8FF6-30782152809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717009" y="6325760"/>
            <a:ext cx="323850" cy="431165"/>
          </a:xfrm>
          <a:prstGeom prst="rect">
            <a:avLst/>
          </a:prstGeom>
          <a:noFill/>
          <a:ln>
            <a:noFill/>
          </a:ln>
        </p:spPr>
      </p:pic>
    </p:spTree>
    <p:extLst>
      <p:ext uri="{BB962C8B-B14F-4D97-AF65-F5344CB8AC3E}">
        <p14:creationId xmlns:p14="http://schemas.microsoft.com/office/powerpoint/2010/main" val="3892125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5D4FF-9491-96C9-559F-3A444E9B0FEC}"/>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E8623EEA-BABB-06E3-4134-76485D79B2E0}"/>
              </a:ext>
            </a:extLst>
          </p:cNvPr>
          <p:cNvPicPr>
            <a:picLocks noChangeAspect="1"/>
          </p:cNvPicPr>
          <p:nvPr/>
        </p:nvPicPr>
        <p:blipFill>
          <a:blip r:embed="rId2"/>
          <a:stretch>
            <a:fillRect/>
          </a:stretch>
        </p:blipFill>
        <p:spPr>
          <a:xfrm>
            <a:off x="69693" y="114804"/>
            <a:ext cx="650811" cy="650811"/>
          </a:xfrm>
          <a:prstGeom prst="rect">
            <a:avLst/>
          </a:prstGeom>
        </p:spPr>
      </p:pic>
      <p:sp>
        <p:nvSpPr>
          <p:cNvPr id="6" name="CasellaDiTesto 5">
            <a:extLst>
              <a:ext uri="{FF2B5EF4-FFF2-40B4-BE49-F238E27FC236}">
                <a16:creationId xmlns:a16="http://schemas.microsoft.com/office/drawing/2014/main" id="{ECA50FBD-54B2-9625-441A-BC6306F55109}"/>
              </a:ext>
            </a:extLst>
          </p:cNvPr>
          <p:cNvSpPr txBox="1"/>
          <p:nvPr/>
        </p:nvSpPr>
        <p:spPr>
          <a:xfrm rot="5400000">
            <a:off x="6438307" y="-2584553"/>
            <a:ext cx="615553" cy="5989781"/>
          </a:xfrm>
          <a:prstGeom prst="rect">
            <a:avLst/>
          </a:prstGeom>
          <a:noFill/>
        </p:spPr>
        <p:txBody>
          <a:bodyPr vert="vert270" wrap="square" rtlCol="0">
            <a:spAutoFit/>
          </a:bodyPr>
          <a:lstStyle/>
          <a:p>
            <a:pPr algn="ctr"/>
            <a:r>
              <a:rPr lang="it-IT" sz="2800" dirty="0">
                <a:latin typeface="Calibri Light" panose="020F0302020204030204" pitchFamily="34" charset="0"/>
                <a:cs typeface="Calibri Light" panose="020F0302020204030204" pitchFamily="34" charset="0"/>
              </a:rPr>
              <a:t>Spesa militare complessiva; GDP shares</a:t>
            </a:r>
          </a:p>
        </p:txBody>
      </p:sp>
      <p:sp>
        <p:nvSpPr>
          <p:cNvPr id="21" name="CasellaDiTesto 20">
            <a:extLst>
              <a:ext uri="{FF2B5EF4-FFF2-40B4-BE49-F238E27FC236}">
                <a16:creationId xmlns:a16="http://schemas.microsoft.com/office/drawing/2014/main" id="{B921F3E5-BD31-A0D4-8A2C-57522FD1BC75}"/>
              </a:ext>
            </a:extLst>
          </p:cNvPr>
          <p:cNvSpPr txBox="1"/>
          <p:nvPr/>
        </p:nvSpPr>
        <p:spPr>
          <a:xfrm rot="16200000">
            <a:off x="-2712946" y="3523505"/>
            <a:ext cx="6097508" cy="369332"/>
          </a:xfrm>
          <a:prstGeom prst="rect">
            <a:avLst/>
          </a:prstGeom>
          <a:noFill/>
        </p:spPr>
        <p:txBody>
          <a:bodyPr wrap="square">
            <a:spAutoFit/>
          </a:bodyPr>
          <a:lstStyle/>
          <a:p>
            <a:r>
              <a:rPr lang="it-IT" b="0" i="0" u="sng" dirty="0">
                <a:solidFill>
                  <a:srgbClr val="0056B3"/>
                </a:solidFill>
                <a:effectLst/>
                <a:latin typeface="-apple-system"/>
                <a:hlinkClick r:id="rId3"/>
              </a:rPr>
              <a:t>https://www.sipri.org/databases/milex/sources-and-methods</a:t>
            </a:r>
            <a:endParaRPr lang="it-IT" dirty="0"/>
          </a:p>
        </p:txBody>
      </p:sp>
      <p:pic>
        <p:nvPicPr>
          <p:cNvPr id="3" name="Immagine 2">
            <a:extLst>
              <a:ext uri="{FF2B5EF4-FFF2-40B4-BE49-F238E27FC236}">
                <a16:creationId xmlns:a16="http://schemas.microsoft.com/office/drawing/2014/main" id="{97187178-298C-E112-96DA-C6C341C45F31}"/>
              </a:ext>
            </a:extLst>
          </p:cNvPr>
          <p:cNvPicPr>
            <a:picLocks noChangeAspect="1"/>
          </p:cNvPicPr>
          <p:nvPr/>
        </p:nvPicPr>
        <p:blipFill>
          <a:blip r:embed="rId4"/>
          <a:stretch>
            <a:fillRect/>
          </a:stretch>
        </p:blipFill>
        <p:spPr>
          <a:xfrm>
            <a:off x="3207390" y="765615"/>
            <a:ext cx="6759732" cy="5761934"/>
          </a:xfrm>
          <a:prstGeom prst="rect">
            <a:avLst/>
          </a:prstGeom>
        </p:spPr>
      </p:pic>
      <p:pic>
        <p:nvPicPr>
          <p:cNvPr id="2" name="Immagine 1" descr="Immagine che contiene schizzo, Arte bambini&#10;&#10;Descrizione generata automaticamente">
            <a:hlinkClick r:id="rId5"/>
            <a:extLst>
              <a:ext uri="{FF2B5EF4-FFF2-40B4-BE49-F238E27FC236}">
                <a16:creationId xmlns:a16="http://schemas.microsoft.com/office/drawing/2014/main" id="{45BCDB93-6D72-9490-CE1B-FB507D77235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646978" y="6325760"/>
            <a:ext cx="323850" cy="431165"/>
          </a:xfrm>
          <a:prstGeom prst="rect">
            <a:avLst/>
          </a:prstGeom>
          <a:noFill/>
          <a:ln>
            <a:noFill/>
          </a:ln>
        </p:spPr>
      </p:pic>
    </p:spTree>
    <p:extLst>
      <p:ext uri="{BB962C8B-B14F-4D97-AF65-F5344CB8AC3E}">
        <p14:creationId xmlns:p14="http://schemas.microsoft.com/office/powerpoint/2010/main" val="3964396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C7AD4-4445-0910-9BA4-B376E83A5822}"/>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3EC39446-9DC4-16B7-5A8E-6B3812EAD6D1}"/>
              </a:ext>
            </a:extLst>
          </p:cNvPr>
          <p:cNvPicPr>
            <a:picLocks noChangeAspect="1"/>
          </p:cNvPicPr>
          <p:nvPr/>
        </p:nvPicPr>
        <p:blipFill>
          <a:blip r:embed="rId2"/>
          <a:stretch>
            <a:fillRect/>
          </a:stretch>
        </p:blipFill>
        <p:spPr>
          <a:xfrm>
            <a:off x="69693" y="114804"/>
            <a:ext cx="650811" cy="650811"/>
          </a:xfrm>
          <a:prstGeom prst="rect">
            <a:avLst/>
          </a:prstGeom>
        </p:spPr>
      </p:pic>
      <p:sp>
        <p:nvSpPr>
          <p:cNvPr id="6" name="CasellaDiTesto 5">
            <a:extLst>
              <a:ext uri="{FF2B5EF4-FFF2-40B4-BE49-F238E27FC236}">
                <a16:creationId xmlns:a16="http://schemas.microsoft.com/office/drawing/2014/main" id="{50DD8EB5-35E8-17C9-5BD3-9DE896ECF59F}"/>
              </a:ext>
            </a:extLst>
          </p:cNvPr>
          <p:cNvSpPr txBox="1"/>
          <p:nvPr/>
        </p:nvSpPr>
        <p:spPr>
          <a:xfrm rot="5400000">
            <a:off x="6438307" y="-2584553"/>
            <a:ext cx="615553" cy="5989781"/>
          </a:xfrm>
          <a:prstGeom prst="rect">
            <a:avLst/>
          </a:prstGeom>
          <a:noFill/>
        </p:spPr>
        <p:txBody>
          <a:bodyPr vert="vert270" wrap="square" rtlCol="0">
            <a:spAutoFit/>
          </a:bodyPr>
          <a:lstStyle/>
          <a:p>
            <a:pPr algn="ctr"/>
            <a:r>
              <a:rPr lang="it-IT" sz="2800" dirty="0">
                <a:latin typeface="Calibri Light" panose="020F0302020204030204" pitchFamily="34" charset="0"/>
                <a:cs typeface="Calibri Light" panose="020F0302020204030204" pitchFamily="34" charset="0"/>
              </a:rPr>
              <a:t>Spesa militare complessiva; GDP shares</a:t>
            </a:r>
          </a:p>
        </p:txBody>
      </p:sp>
      <p:sp>
        <p:nvSpPr>
          <p:cNvPr id="21" name="CasellaDiTesto 20">
            <a:extLst>
              <a:ext uri="{FF2B5EF4-FFF2-40B4-BE49-F238E27FC236}">
                <a16:creationId xmlns:a16="http://schemas.microsoft.com/office/drawing/2014/main" id="{1C556BD1-62DA-B011-03A0-A6DF56913287}"/>
              </a:ext>
            </a:extLst>
          </p:cNvPr>
          <p:cNvSpPr txBox="1"/>
          <p:nvPr/>
        </p:nvSpPr>
        <p:spPr>
          <a:xfrm rot="16200000">
            <a:off x="-2712946" y="3523505"/>
            <a:ext cx="6097508" cy="369332"/>
          </a:xfrm>
          <a:prstGeom prst="rect">
            <a:avLst/>
          </a:prstGeom>
          <a:noFill/>
        </p:spPr>
        <p:txBody>
          <a:bodyPr wrap="square">
            <a:spAutoFit/>
          </a:bodyPr>
          <a:lstStyle/>
          <a:p>
            <a:r>
              <a:rPr lang="it-IT" b="0" i="0" u="sng" dirty="0">
                <a:solidFill>
                  <a:srgbClr val="0056B3"/>
                </a:solidFill>
                <a:effectLst/>
                <a:latin typeface="-apple-system"/>
                <a:hlinkClick r:id="rId3"/>
              </a:rPr>
              <a:t>https://www.sipri.org/databases/milex/sources-and-methods</a:t>
            </a:r>
            <a:endParaRPr lang="it-IT" dirty="0"/>
          </a:p>
        </p:txBody>
      </p:sp>
      <p:pic>
        <p:nvPicPr>
          <p:cNvPr id="2" name="Immagine 1">
            <a:extLst>
              <a:ext uri="{FF2B5EF4-FFF2-40B4-BE49-F238E27FC236}">
                <a16:creationId xmlns:a16="http://schemas.microsoft.com/office/drawing/2014/main" id="{A7F086A2-5F5E-BD56-735D-3CD73A82373B}"/>
              </a:ext>
            </a:extLst>
          </p:cNvPr>
          <p:cNvPicPr>
            <a:picLocks noChangeAspect="1"/>
          </p:cNvPicPr>
          <p:nvPr/>
        </p:nvPicPr>
        <p:blipFill>
          <a:blip r:embed="rId4"/>
          <a:stretch>
            <a:fillRect/>
          </a:stretch>
        </p:blipFill>
        <p:spPr>
          <a:xfrm>
            <a:off x="3247916" y="765615"/>
            <a:ext cx="6756163" cy="5729114"/>
          </a:xfrm>
          <a:prstGeom prst="rect">
            <a:avLst/>
          </a:prstGeom>
        </p:spPr>
      </p:pic>
      <p:pic>
        <p:nvPicPr>
          <p:cNvPr id="3" name="Immagine 2" descr="Immagine che contiene schizzo, Arte bambini&#10;&#10;Descrizione generata automaticamente">
            <a:hlinkClick r:id="rId5"/>
            <a:extLst>
              <a:ext uri="{FF2B5EF4-FFF2-40B4-BE49-F238E27FC236}">
                <a16:creationId xmlns:a16="http://schemas.microsoft.com/office/drawing/2014/main" id="{255C9764-F515-BA7E-B694-F524580CCFC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717009" y="6325760"/>
            <a:ext cx="323850" cy="431165"/>
          </a:xfrm>
          <a:prstGeom prst="rect">
            <a:avLst/>
          </a:prstGeom>
          <a:noFill/>
          <a:ln>
            <a:noFill/>
          </a:ln>
        </p:spPr>
      </p:pic>
    </p:spTree>
    <p:extLst>
      <p:ext uri="{BB962C8B-B14F-4D97-AF65-F5344CB8AC3E}">
        <p14:creationId xmlns:p14="http://schemas.microsoft.com/office/powerpoint/2010/main" val="329432366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1727</TotalTime>
  <Words>1739</Words>
  <Application>Microsoft Office PowerPoint</Application>
  <PresentationFormat>Widescreen</PresentationFormat>
  <Paragraphs>109</Paragraphs>
  <Slides>13</Slides>
  <Notes>0</Notes>
  <HiddenSlides>0</HiddenSlides>
  <MMClips>0</MMClips>
  <ScaleCrop>false</ScaleCrop>
  <HeadingPairs>
    <vt:vector size="8" baseType="variant">
      <vt:variant>
        <vt:lpstr>Caratteri utilizzati</vt:lpstr>
      </vt:variant>
      <vt:variant>
        <vt:i4>7</vt:i4>
      </vt:variant>
      <vt:variant>
        <vt:lpstr>Tema</vt:lpstr>
      </vt:variant>
      <vt:variant>
        <vt:i4>1</vt:i4>
      </vt:variant>
      <vt:variant>
        <vt:lpstr>Server OLE incorporati</vt:lpstr>
      </vt:variant>
      <vt:variant>
        <vt:i4>1</vt:i4>
      </vt:variant>
      <vt:variant>
        <vt:lpstr>Titoli diapositive</vt:lpstr>
      </vt:variant>
      <vt:variant>
        <vt:i4>13</vt:i4>
      </vt:variant>
    </vt:vector>
  </HeadingPairs>
  <TitlesOfParts>
    <vt:vector size="22" baseType="lpstr">
      <vt:lpstr>-apple-system</vt:lpstr>
      <vt:lpstr>Aptos</vt:lpstr>
      <vt:lpstr>Aptos Display</vt:lpstr>
      <vt:lpstr>Arial</vt:lpstr>
      <vt:lpstr>Calibri Light</vt:lpstr>
      <vt:lpstr>Cambria Math</vt:lpstr>
      <vt:lpstr>Titillium Web</vt:lpstr>
      <vt:lpstr>Tema di Office</vt:lpstr>
      <vt:lpstr>Worksheet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Salerno Nicola Carmine</dc:creator>
  <cp:lastModifiedBy>Nicola Carmine Salerno</cp:lastModifiedBy>
  <cp:revision>39</cp:revision>
  <dcterms:created xsi:type="dcterms:W3CDTF">2025-03-07T08:06:18Z</dcterms:created>
  <dcterms:modified xsi:type="dcterms:W3CDTF">2025-03-11T19:34:39Z</dcterms:modified>
</cp:coreProperties>
</file>