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993E68-FA89-838D-EC92-5F9ECC256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E16180-342C-45B6-7130-FD67EAD73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C563C6-16F9-EBB9-C154-6A224FEE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38346-7509-4A4E-22B5-B1F0790E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CA9697-E908-F73C-E335-D147065C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33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1ABED4-6CB7-E712-5B79-8B5F90E41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09D8A14-2229-B14A-D778-9F8DA1650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419EFF-99AC-9B81-F5D6-C1926C63D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5186DD-2439-7511-2A0A-1B462BD4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F6D2DB-212E-3CF6-F657-916B0FBD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7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E48A759-DCAC-7A8A-0834-47504BF6BC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FA98E0-F7F4-028A-E84E-2C1CB8EA1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C51929-0DBD-6B35-03F8-F2CF59A1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D5A122-30F6-DBB0-1852-156D22CD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E8F8EF-6EA1-6A47-74A6-3B2206EE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15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B6351E-E621-870E-0100-D870A03C3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CE082A-DC10-4A11-6D88-406ECA869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34478E-F4C2-8484-1F46-B0EF9A91E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F5A39C-4122-CDC4-F4F2-33EBA788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118823-C621-FA81-0A87-B9C7F919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82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A56378-41E9-6294-8AFF-B2D4F302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7F9DC2-E6E8-2C30-FADF-AF7933652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B74F94-9FF0-2418-C31B-9508C75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5D4309-B146-7ABA-C920-1EB992F6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6C55C8-92C2-3132-BE77-4C64357A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6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7359AA-8988-2B7B-27D6-D4139959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2BC6F5-1152-86EB-2373-49542F212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B79AEB-0559-560F-E51F-9B7CB1F2E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9B44C9-C7A3-C966-6590-6D2398F7F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47B713-4B3C-FB20-009D-A5AB7608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07B6AF-5AE9-7E6C-BCE8-E43D5368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50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FF78A8-EC88-167D-0933-69A17A0CD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19CC4D-D4D4-7B67-3695-B6854924E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6710E4-11BD-8762-F526-75AB304A5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540FB08-C003-EA5E-6FFB-D0D06712D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3383A99-BE93-8C5C-064C-12A62F4ED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0117BD-1222-63DF-FEE1-0505E10E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99FBEAD-3DE1-18A1-3D14-0F2AE95A0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C2D6264-5B87-45AA-1A0D-5EBD1041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84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1A9364-7A56-7946-51D6-19C901BD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CF348D7-365A-62F2-0E01-E4BDA69E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0331D5-D690-47F1-0C9E-EC88A47AB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6CB291-2765-93B3-7BCC-E026CE7C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15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C398A47-B20E-6A4E-8BEC-96AE9DE44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9CDB0D8-CE8A-7420-5F43-FE1EDC967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64CC1F-C8DB-2CD4-7C56-C2B819DD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78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8D106C-94C0-BF5C-9529-0FD31405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4D7E33-FB35-97E6-2C87-C7590DA69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609C17-1CE5-F770-AD20-85AAFECE9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E51837-C1D9-937D-55A3-95682E49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E0C20E-75A1-A5A1-0AC0-0F8D3C488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480A47-164D-3A11-4974-26F12F0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22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DD578-ACF1-E020-A214-4C1B6686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68BE59F-7605-F651-8FD6-35360E92B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A2E8BC-9E18-6E79-13BE-D51E58944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41C700-A968-1A11-633D-BD635D5F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6BB06F-94D3-043D-5339-CDF7E087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F968B2-135D-E640-5DB8-FDCF1656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1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197A610-EC87-0EE0-79B9-DE27DDCD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47A989-786C-A1F0-4917-93486B01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94EA79-5134-869B-226C-48015D9E8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968A27-27AE-491C-9132-074033B8051D}" type="datetimeFigureOut">
              <a:rPr lang="it-IT" smtClean="0"/>
              <a:t>09/03/2025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2E98EF-4007-EA15-9C7B-F6C4140F0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7051F2-5C63-7439-7F75-5B18963DC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1DDBE2-E514-46B3-AE3B-BB2CF1BB26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79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pri.org/databases/milex/sources-and-method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pri.org/databases/milex/sources-and-method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pri.org/databases/milex/sources-and-method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pri.org/databases/milex/sources-and-method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pri.org/databases/milex/sources-and-method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mi.camera.it/leg19DIL/temi/19_il-bilancio-della-difesa-in-breve.html" TargetMode="External"/><Relationship Id="rId2" Type="http://schemas.openxmlformats.org/officeDocument/2006/relationships/hyperlink" Target="https://temi.camera.it/leg19DIL/temi/le-spese-per-la-difesa-in-ambito-nat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mi.camera.it/leg19DIL/temi/le-spese-per-la-difesa-in-ambito-u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955556C-FA83-01F3-91D0-536F0684F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" y="114804"/>
            <a:ext cx="650811" cy="65081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9C23E58-B7D7-66A9-D4CE-6EF864A010F9}"/>
              </a:ext>
            </a:extLst>
          </p:cNvPr>
          <p:cNvSpPr txBox="1"/>
          <p:nvPr/>
        </p:nvSpPr>
        <p:spPr>
          <a:xfrm rot="5400000">
            <a:off x="6438307" y="-2584553"/>
            <a:ext cx="615553" cy="59897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Spesa militare complessiva; $ 2023-PPP 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6D72729-C2AC-72CE-06AA-62D8385389E8}"/>
              </a:ext>
            </a:extLst>
          </p:cNvPr>
          <p:cNvSpPr txBox="1"/>
          <p:nvPr/>
        </p:nvSpPr>
        <p:spPr>
          <a:xfrm rot="16200000">
            <a:off x="-2712946" y="3523505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u="sng" dirty="0">
                <a:solidFill>
                  <a:srgbClr val="0056B3"/>
                </a:solidFill>
                <a:effectLst/>
                <a:latin typeface="-apple-system"/>
                <a:hlinkClick r:id="rId3"/>
              </a:rPr>
              <a:t>https://www.sipri.org/databases/milex/sources-and-methods</a:t>
            </a:r>
            <a:endParaRPr lang="it-IT" dirty="0"/>
          </a:p>
        </p:txBody>
      </p:sp>
      <p:graphicFrame>
        <p:nvGraphicFramePr>
          <p:cNvPr id="31" name="Oggetto 30">
            <a:extLst>
              <a:ext uri="{FF2B5EF4-FFF2-40B4-BE49-F238E27FC236}">
                <a16:creationId xmlns:a16="http://schemas.microsoft.com/office/drawing/2014/main" id="{5CB25706-01E7-C83F-C404-8E12DF8C5E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365945"/>
              </p:ext>
            </p:extLst>
          </p:nvPr>
        </p:nvGraphicFramePr>
        <p:xfrm>
          <a:off x="703263" y="101600"/>
          <a:ext cx="9493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4" imgW="948600" imgH="799200" progId="Excel.Sheet.12">
                  <p:embed/>
                </p:oleObj>
              </mc:Choice>
              <mc:Fallback>
                <p:oleObj name="Worksheet" showAsIcon="1" r:id="rId4" imgW="948600" imgH="799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3263" y="101600"/>
                        <a:ext cx="949325" cy="79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C4B6F268-EE68-0B11-F659-B9500E9F8E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4933" y="659417"/>
            <a:ext cx="9636701" cy="609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2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5D4FF-9491-96C9-559F-3A444E9B0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8623EEA-BABB-06E3-4134-76485D79B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" y="114804"/>
            <a:ext cx="650811" cy="65081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A50FBD-54B2-9625-441A-BC6306F55109}"/>
              </a:ext>
            </a:extLst>
          </p:cNvPr>
          <p:cNvSpPr txBox="1"/>
          <p:nvPr/>
        </p:nvSpPr>
        <p:spPr>
          <a:xfrm rot="5400000">
            <a:off x="6438307" y="-2584553"/>
            <a:ext cx="615553" cy="59897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Spesa militare complessiva; GDP shares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921F3E5-BD31-A0D4-8A2C-57522FD1BC75}"/>
              </a:ext>
            </a:extLst>
          </p:cNvPr>
          <p:cNvSpPr txBox="1"/>
          <p:nvPr/>
        </p:nvSpPr>
        <p:spPr>
          <a:xfrm rot="16200000">
            <a:off x="-2712946" y="3523505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u="sng" dirty="0">
                <a:solidFill>
                  <a:srgbClr val="0056B3"/>
                </a:solidFill>
                <a:effectLst/>
                <a:latin typeface="-apple-system"/>
                <a:hlinkClick r:id="rId3"/>
              </a:rPr>
              <a:t>https://www.sipri.org/databases/milex/sources-and-methods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7187178-298C-E112-96DA-C6C341C45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7390" y="765615"/>
            <a:ext cx="6759732" cy="576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39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C7AD4-4445-0910-9BA4-B376E83A5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EC39446-9DC4-16B7-5A8E-6B3812EAD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" y="114804"/>
            <a:ext cx="650811" cy="65081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DD8EB5-35E8-17C9-5BD3-9DE896ECF59F}"/>
              </a:ext>
            </a:extLst>
          </p:cNvPr>
          <p:cNvSpPr txBox="1"/>
          <p:nvPr/>
        </p:nvSpPr>
        <p:spPr>
          <a:xfrm rot="5400000">
            <a:off x="6438307" y="-2584553"/>
            <a:ext cx="615553" cy="59897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Spesa militare complessiva; GDP shares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C556BD1-62DA-B011-03A0-A6DF56913287}"/>
              </a:ext>
            </a:extLst>
          </p:cNvPr>
          <p:cNvSpPr txBox="1"/>
          <p:nvPr/>
        </p:nvSpPr>
        <p:spPr>
          <a:xfrm rot="16200000">
            <a:off x="-2712946" y="3523505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u="sng" dirty="0">
                <a:solidFill>
                  <a:srgbClr val="0056B3"/>
                </a:solidFill>
                <a:effectLst/>
                <a:latin typeface="-apple-system"/>
                <a:hlinkClick r:id="rId3"/>
              </a:rPr>
              <a:t>https://www.sipri.org/databases/milex/sources-and-methods</a:t>
            </a: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7F086A2-5F5E-BD56-735D-3CD73A8237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7916" y="765615"/>
            <a:ext cx="6756163" cy="572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63180-BB6E-7C91-8A74-3ED35DC24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4A37078-DC49-15D0-05B4-B82E30771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" y="114804"/>
            <a:ext cx="650811" cy="65081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A0BB4C-2875-4099-1E97-8DC8A455A9AC}"/>
              </a:ext>
            </a:extLst>
          </p:cNvPr>
          <p:cNvSpPr txBox="1"/>
          <p:nvPr/>
        </p:nvSpPr>
        <p:spPr>
          <a:xfrm rot="5400000">
            <a:off x="6438307" y="-2584553"/>
            <a:ext cx="615553" cy="59897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Spesa militare complessiva; GDP shares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C928E17-86DE-F360-9C70-0452629D68F5}"/>
              </a:ext>
            </a:extLst>
          </p:cNvPr>
          <p:cNvSpPr txBox="1"/>
          <p:nvPr/>
        </p:nvSpPr>
        <p:spPr>
          <a:xfrm rot="16200000">
            <a:off x="-2712946" y="3523505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u="sng" dirty="0">
                <a:solidFill>
                  <a:srgbClr val="0056B3"/>
                </a:solidFill>
                <a:effectLst/>
                <a:latin typeface="-apple-system"/>
                <a:hlinkClick r:id="rId3"/>
              </a:rPr>
              <a:t>https://www.sipri.org/databases/milex/sources-and-methods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1E45FB8-9A28-A747-E435-730ADF93E4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622" y="718114"/>
            <a:ext cx="9400172" cy="592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97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80A59-40FA-CB29-6C46-BEBDC720D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1A4E6A5-DA7C-3EE0-5413-84A070494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" y="114804"/>
            <a:ext cx="650811" cy="65081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1A51365-B31C-7B76-6A9C-0F36FE2C08CB}"/>
              </a:ext>
            </a:extLst>
          </p:cNvPr>
          <p:cNvSpPr txBox="1"/>
          <p:nvPr/>
        </p:nvSpPr>
        <p:spPr>
          <a:xfrm rot="5400000">
            <a:off x="6438307" y="-2584553"/>
            <a:ext cx="615553" cy="59897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Spesa militare complessiva; GDP shares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41B1C122-A464-9FFE-C061-BAB77DA2B527}"/>
              </a:ext>
            </a:extLst>
          </p:cNvPr>
          <p:cNvSpPr txBox="1"/>
          <p:nvPr/>
        </p:nvSpPr>
        <p:spPr>
          <a:xfrm rot="16200000">
            <a:off x="-2712946" y="3523505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u="sng" dirty="0">
                <a:solidFill>
                  <a:srgbClr val="0056B3"/>
                </a:solidFill>
                <a:effectLst/>
                <a:latin typeface="-apple-system"/>
                <a:hlinkClick r:id="rId3"/>
              </a:rPr>
              <a:t>https://www.sipri.org/databases/milex/sources-and-methods</a:t>
            </a: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5B8AAE2-4826-1D01-CBE1-42CD662F6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5547" y="718114"/>
            <a:ext cx="9325070" cy="587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3133B13-5612-48AE-0C58-740E26DE1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960" y="692908"/>
            <a:ext cx="10888079" cy="597574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A6D009E-419B-CFB9-AF9A-D5EB198C7AE4}"/>
              </a:ext>
            </a:extLst>
          </p:cNvPr>
          <p:cNvSpPr txBox="1"/>
          <p:nvPr/>
        </p:nvSpPr>
        <p:spPr>
          <a:xfrm rot="5400000">
            <a:off x="5788222" y="-2632849"/>
            <a:ext cx="615553" cy="59897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EDA data</a:t>
            </a:r>
          </a:p>
        </p:txBody>
      </p:sp>
    </p:spTree>
    <p:extLst>
      <p:ext uri="{BB962C8B-B14F-4D97-AF65-F5344CB8AC3E}">
        <p14:creationId xmlns:p14="http://schemas.microsoft.com/office/powerpoint/2010/main" val="412358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63C91C7-220F-EDFF-82FA-8C90F10B2F2F}"/>
              </a:ext>
            </a:extLst>
          </p:cNvPr>
          <p:cNvSpPr txBox="1"/>
          <p:nvPr/>
        </p:nvSpPr>
        <p:spPr>
          <a:xfrm>
            <a:off x="0" y="1731971"/>
            <a:ext cx="1219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i="0" dirty="0">
                <a:solidFill>
                  <a:srgbClr val="212121"/>
                </a:solidFill>
                <a:effectLst/>
                <a:latin typeface="Titillium Web" panose="00000500000000000000" pitchFamily="2" charset="0"/>
              </a:rPr>
              <a:t>Le spese per la difesa in ambito NATO</a:t>
            </a:r>
          </a:p>
          <a:p>
            <a:pPr algn="ctr"/>
            <a:r>
              <a:rPr lang="it-IT" dirty="0">
                <a:hlinkClick r:id="rId2"/>
              </a:rPr>
              <a:t>https://temi.camera.it/leg19DIL/temi/le-spese-per-la-difesa-in-ambito-nato.html</a:t>
            </a:r>
            <a:endParaRPr lang="it-IT" dirty="0"/>
          </a:p>
          <a:p>
            <a:pPr algn="ctr"/>
            <a:endParaRPr lang="it-IT" b="0" i="0" dirty="0">
              <a:solidFill>
                <a:srgbClr val="212121"/>
              </a:solidFill>
              <a:effectLst/>
              <a:latin typeface="Titillium Web" panose="00000500000000000000" pitchFamily="2" charset="0"/>
            </a:endParaRPr>
          </a:p>
          <a:p>
            <a:pPr algn="ctr"/>
            <a:r>
              <a:rPr lang="it-IT" b="1" dirty="0">
                <a:solidFill>
                  <a:srgbClr val="212121"/>
                </a:solidFill>
                <a:latin typeface="Titillium Web" panose="00000500000000000000" pitchFamily="2" charset="0"/>
              </a:rPr>
              <a:t>Le spese per la difesa nel bilancio dello Stato</a:t>
            </a:r>
          </a:p>
          <a:p>
            <a:pPr algn="ctr"/>
            <a:r>
              <a:rPr lang="it-IT" dirty="0">
                <a:solidFill>
                  <a:srgbClr val="212121"/>
                </a:solidFill>
                <a:latin typeface="Titillium Web" panose="00000500000000000000" pitchFamily="2" charset="0"/>
                <a:hlinkClick r:id="rId3"/>
              </a:rPr>
              <a:t>https://temi.camera.it/leg19DIL/temi/19_il-bilancio-della-difesa-in-breve.html</a:t>
            </a:r>
            <a:endParaRPr lang="it-IT" dirty="0">
              <a:solidFill>
                <a:srgbClr val="212121"/>
              </a:solidFill>
              <a:latin typeface="Titillium Web" panose="00000500000000000000" pitchFamily="2" charset="0"/>
            </a:endParaRPr>
          </a:p>
          <a:p>
            <a:pPr algn="ctr"/>
            <a:endParaRPr lang="it-IT" dirty="0">
              <a:solidFill>
                <a:srgbClr val="212121"/>
              </a:solidFill>
              <a:latin typeface="Titillium Web" panose="00000500000000000000" pitchFamily="2" charset="0"/>
            </a:endParaRPr>
          </a:p>
          <a:p>
            <a:pPr algn="ctr"/>
            <a:r>
              <a:rPr lang="it-IT" b="1" dirty="0">
                <a:solidFill>
                  <a:srgbClr val="212121"/>
                </a:solidFill>
                <a:latin typeface="Titillium Web" panose="00000500000000000000" pitchFamily="2" charset="0"/>
              </a:rPr>
              <a:t>Le spese per la difesa in ambito UE</a:t>
            </a:r>
          </a:p>
          <a:p>
            <a:pPr algn="ctr"/>
            <a:r>
              <a:rPr lang="it-IT" dirty="0">
                <a:solidFill>
                  <a:srgbClr val="212121"/>
                </a:solidFill>
                <a:latin typeface="Titillium Web" panose="00000500000000000000" pitchFamily="2" charset="0"/>
                <a:hlinkClick r:id="rId4"/>
              </a:rPr>
              <a:t>https://temi.camera.it/leg19DIL/temi/le-spese-per-la-difesa-in-ambito-ue.html</a:t>
            </a:r>
            <a:endParaRPr lang="it-IT" dirty="0">
              <a:solidFill>
                <a:srgbClr val="212121"/>
              </a:solidFill>
              <a:latin typeface="Titillium Web" panose="00000500000000000000" pitchFamily="2" charset="0"/>
            </a:endParaRPr>
          </a:p>
          <a:p>
            <a:pPr algn="ctr"/>
            <a:endParaRPr lang="it-IT" dirty="0">
              <a:solidFill>
                <a:srgbClr val="212121"/>
              </a:solidFill>
              <a:latin typeface="Titillium Web" panose="00000500000000000000" pitchFamily="2" charset="0"/>
            </a:endParaRPr>
          </a:p>
          <a:p>
            <a:pPr algn="ctr"/>
            <a:endParaRPr lang="it-IT" dirty="0">
              <a:solidFill>
                <a:srgbClr val="212121"/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725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169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-apple-system</vt:lpstr>
      <vt:lpstr>Aptos</vt:lpstr>
      <vt:lpstr>Aptos Display</vt:lpstr>
      <vt:lpstr>Arial</vt:lpstr>
      <vt:lpstr>Calibri Light</vt:lpstr>
      <vt:lpstr>Titillium Web</vt:lpstr>
      <vt:lpstr>Tema di Office</vt:lpstr>
      <vt:lpstr>Foglio di lavoro di Microsoft Excel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Salerno Nicola Carmine</dc:creator>
  <cp:lastModifiedBy>Nicola Carmine Salerno</cp:lastModifiedBy>
  <cp:revision>14</cp:revision>
  <dcterms:created xsi:type="dcterms:W3CDTF">2025-03-07T08:06:18Z</dcterms:created>
  <dcterms:modified xsi:type="dcterms:W3CDTF">2025-03-09T11:50:30Z</dcterms:modified>
</cp:coreProperties>
</file>