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87" r:id="rId3"/>
    <p:sldId id="305" r:id="rId4"/>
    <p:sldId id="297" r:id="rId5"/>
    <p:sldId id="295" r:id="rId6"/>
    <p:sldId id="296" r:id="rId7"/>
    <p:sldId id="299" r:id="rId8"/>
    <p:sldId id="288" r:id="rId9"/>
    <p:sldId id="302" r:id="rId10"/>
    <p:sldId id="306" r:id="rId11"/>
    <p:sldId id="290" r:id="rId12"/>
    <p:sldId id="291" r:id="rId13"/>
    <p:sldId id="293" r:id="rId14"/>
  </p:sldIdLst>
  <p:sldSz cx="12192000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52"/>
  </p:normalViewPr>
  <p:slideViewPr>
    <p:cSldViewPr snapToGrid="0" snapToObjects="1">
      <p:cViewPr varScale="1">
        <p:scale>
          <a:sx n="105" d="100"/>
          <a:sy n="105" d="100"/>
        </p:scale>
        <p:origin x="7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C6D61-95E4-41EB-A02D-9D77B2A2E0BC}" type="datetimeFigureOut">
              <a:rPr lang="it-IT" smtClean="0"/>
              <a:t>26/10/2022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76FDB-363E-48EF-BC1C-881257B56FDF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98929A-1E44-464D-AB51-EAE6F26B24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0891C69-E452-5F4A-B3F7-40A8D0B17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BB60FC-A768-8243-B4EE-155814F2F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2E09F1-C9A3-EF44-9779-E631D8382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23515E-CF7E-2E49-9002-CF2396C8A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564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45114A-0AEE-6944-A59A-4E810D494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48DA509-95D2-4744-981B-38647EEA2F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7F10CB-CFEB-2346-BAF7-68FF116C3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80649F7-B2A9-EB4F-8CD4-0967BF6C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96A25C-1EB8-4647-ACCF-C1D022346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283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22FEA7E-8763-7B46-B9C7-1B2F49578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9A6E1D4-5224-7C4C-822F-C37B49D61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B40D62D-F864-D444-97F9-64B05B95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A11315-D9CD-5042-91D7-37856E3C7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33A390-1021-7F48-90ED-38DF225B7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772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8052D5-B720-CF45-A651-4EF346B53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2F428C-2E50-8B45-951E-74E4EC214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A5ACCF-2A7B-3940-AEAC-D40417FFC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513FC6-CDD4-EE46-9863-0E8EB343C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9B55F7-14EA-D34C-BF94-B4436EC0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8883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6ED22-4A1F-2C43-89CB-11F83C304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BDC80F-4E91-8243-B643-B03C0E9AD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7E4C161-3ED6-4C45-B0C9-541AD759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30A3C96-0CF4-9A41-95C5-6CCF5AD6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DE56FF-06A3-BE43-9867-F73CDFFD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544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C987D6-75D2-A044-AB00-80AAC45A5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A1E5DD-8E82-3F4F-82CE-3E1E10B70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137300F-6EAC-A041-8238-C6F1EDB98C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379F2C-0E65-2F49-BADF-8D2AE35A7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3A0D40-9D6E-AB47-9BBE-1D14368CF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B214168-50D3-374F-9768-343F1BD88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0834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12EF10-7E65-094D-8E14-4C3BE33BA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C3F63E7-EC2A-AE4D-AE82-046F7C6A4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63EC73C-EC3F-4C4A-8331-6511C6E4B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CBCACF8-0C77-6242-81A6-9BEA87B777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354B91-1660-9342-A9DC-C7F39F10C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F12950E-03E5-C24E-83AB-01C4D126B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252925-E167-294B-9837-807B7C7BD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631744C-8392-DD41-9D41-E821D2848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41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CBEC97-7A22-5A43-B14A-4F1668E7A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05D8D88-DAF0-9E47-9334-5BAF942AC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558346A-49F3-2046-9920-2E9B26F43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6EE13F-59E3-A04D-BFAE-88234F7F9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089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91B5CF70-696A-9043-9C21-A830D3EA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080813-7F19-CD40-825E-7A2C047D8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5D0B4C5-634F-A741-A1F2-800BDF70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666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2C3850-92E5-4F4B-8368-58EBB8A2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936C16-1044-AA40-9B66-DD84A8CF1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556B37-7136-3744-BAED-A62284452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702D091-3269-2041-94F5-2FAE1FADA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01FB9F-DC9D-6D4F-BADC-1268C63A2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4B19B86-2966-1A4D-831D-FFB09E4B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4974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A875BF-3A24-B747-AFB5-48BC06A4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0D48736-F777-0541-8EE5-9F574311DE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E7E440-3DE8-7440-B81D-3C66FB65B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24BD07-1322-8D47-9A38-73DD9B44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3D06C67-0154-654F-BB91-4166E49B7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B3B7A16-E9DC-3342-BBD7-84D5BF640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552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33C7865-098D-9E41-B560-0255C6C2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7021F55-7392-CC40-A815-102CC9772E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157CAE-6A91-344C-89F6-18DBBE12C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05381-74E6-4A4F-B782-79A74AFD64A0}" type="datetimeFigureOut">
              <a:rPr lang="it-IT" smtClean="0"/>
              <a:pPr/>
              <a:t>26/10/2022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F0EBEC0-2100-8E4D-AAAF-B226DF722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010FA06-F378-DA40-ABDB-CEDF6C0CA5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C4E7D-E154-9146-9542-5AFD5B968BB1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673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4173CAED-80A4-BD12-6724-18C45916D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1337" y="2087989"/>
            <a:ext cx="3048763" cy="4060398"/>
          </a:xfrm>
          <a:prstGeom prst="rect">
            <a:avLst/>
          </a:prstGeom>
        </p:spPr>
      </p:pic>
      <p:sp>
        <p:nvSpPr>
          <p:cNvPr id="4" name="Titolo 3">
            <a:extLst>
              <a:ext uri="{FF2B5EF4-FFF2-40B4-BE49-F238E27FC236}">
                <a16:creationId xmlns:a16="http://schemas.microsoft.com/office/drawing/2014/main" id="{C9C8A1D7-2E65-AD00-14FE-1194B737F1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85088"/>
            <a:ext cx="9144000" cy="5315712"/>
          </a:xfrm>
        </p:spPr>
        <p:txBody>
          <a:bodyPr>
            <a:normAutofit fontScale="90000"/>
          </a:bodyPr>
          <a:lstStyle/>
          <a:p>
            <a:pPr algn="r"/>
            <a:r>
              <a:rPr lang="it-IT" dirty="0"/>
              <a:t>I tempi di realizzazione delle Opere pubbliche</a:t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3100" dirty="0"/>
              <a:t>Nota UPB 2/2022</a:t>
            </a:r>
            <a:r>
              <a:rPr lang="it-IT" dirty="0"/>
              <a:t/>
            </a:r>
            <a:br>
              <a:rPr lang="it-IT" dirty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2000" dirty="0" smtClean="0"/>
              <a:t>Finalità</a:t>
            </a:r>
            <a:br>
              <a:rPr lang="it-IT" sz="2000" dirty="0" smtClean="0"/>
            </a:br>
            <a:r>
              <a:rPr lang="it-IT" sz="2000" dirty="0" smtClean="0"/>
              <a:t>Normativa</a:t>
            </a:r>
            <a:r>
              <a:rPr lang="it-IT" sz="2000" dirty="0"/>
              <a:t/>
            </a:r>
            <a:br>
              <a:rPr lang="it-IT" sz="2000" dirty="0"/>
            </a:br>
            <a:r>
              <a:rPr lang="it-IT" sz="2000" dirty="0"/>
              <a:t>Dati</a:t>
            </a:r>
            <a:br>
              <a:rPr lang="it-IT" sz="2000" dirty="0"/>
            </a:br>
            <a:r>
              <a:rPr lang="it-IT" sz="2000" dirty="0"/>
              <a:t>Aspetti di metodo</a:t>
            </a:r>
            <a:br>
              <a:rPr lang="it-IT" sz="2000" dirty="0"/>
            </a:br>
            <a:r>
              <a:rPr lang="it-IT" sz="2000" dirty="0"/>
              <a:t>Analisi descrittiva</a:t>
            </a:r>
            <a:br>
              <a:rPr lang="it-IT" sz="2000" dirty="0"/>
            </a:br>
            <a:r>
              <a:rPr lang="it-IT" sz="2000" dirty="0"/>
              <a:t>Analisi econometrica</a:t>
            </a:r>
            <a:br>
              <a:rPr lang="it-IT" sz="2000" dirty="0"/>
            </a:br>
            <a:r>
              <a:rPr lang="it-IT" sz="2000" dirty="0"/>
              <a:t>Commenti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98913E7-25DD-291F-4D7E-05D76A24C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00388" y="189738"/>
            <a:ext cx="2439924" cy="68732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6C16BFAA-C423-C94B-779A-0B40F5084F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88" y="189738"/>
            <a:ext cx="3257550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4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3023805" y="3197541"/>
            <a:ext cx="6793992" cy="43548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 smtClean="0"/>
              <a:t>Risultati</a:t>
            </a:r>
            <a:endParaRPr lang="it-IT" sz="32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0120" y="164592"/>
            <a:ext cx="10945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collocazione al Mezzogiorno allunga le durate del 4% rispetto al Centro e di oltre il 15% rispetto al Nord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960120" y="681900"/>
            <a:ext cx="10945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Al Nord le SA dei Comuni fanno meglio di quelle del Centro, delle Regioni, delle Società partecipate e concessionarie. Al Mezzogiorno è sempre meglio che le SA non facciano capo ai Comuni. I tempi si accorciano del 10% con picco del 27% se la SA è una Società partecipata o concessionaria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60120" y="1771102"/>
            <a:ext cx="10945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 procedure aperte (le gare propriamente dette) allungano i tempi rispetto alle negoziate (15% in media) e soprattutto rispetto all’affidamento diretto (dal +30% del centro al +53% del Nord-Ovest). Le procedure aperte si concentrano soprattutto al Mezzogiorno (come quota di numero e quota di importo)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60120" y="2842075"/>
            <a:ext cx="1094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Rispetto al massimo ribasso, l’OEPV allunga le durate sia della fase di affidamento sia della fase estesa (da pubblicazione del bando a chiusura lavori). L’impatto è del 16% al centro, del 14% al Mezzogiorno e del 4% al Nord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960120" y="3625488"/>
            <a:ext cx="10945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Rispetto al singolo Comune, una SA aggregata riduce la durata della fase di affidamento del 18% al Centro e dell’8% al Nord. Questi guadagni permangono in fase estesa. L’aggregazione sembra non portare alcun beneficio al Mezzogiorno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960120" y="4685900"/>
            <a:ext cx="1094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la variabile esperienziale dell’impresa passa dal 1° al 3° terzile, le durate si accorciano del 9% (6% + 3%) per la fase di affidamento e la fase estesa, e del 3% (1% + 2%) per la fase di esecuzione 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960120" y="5464574"/>
            <a:ext cx="10945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 le risorse provengono da bilanci terzi (terzietà tra finanziatore e committente), i tempi di realizzazione di riducono di quasi il 15% se la fonte è europea/statale, e del 7% se regionale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47928" y="6202190"/>
            <a:ext cx="10945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L’appalto integrato permette di ridurre i tempi di esecuzione di circa l’8%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48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5305" y="109108"/>
            <a:ext cx="6793992" cy="435486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200" b="1" dirty="0" smtClean="0"/>
              <a:t>Work in progress</a:t>
            </a:r>
            <a:endParaRPr lang="it-IT" sz="3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46" y="2173595"/>
            <a:ext cx="8140390" cy="353493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414016" y="1399032"/>
            <a:ext cx="7123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Numero e importo (euro mln) degli appalti gestiti da CUC, anni 2015-2021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142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517" y="1407953"/>
            <a:ext cx="8419171" cy="4371278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1886414" y="949190"/>
            <a:ext cx="81902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Numero e importo medio annuo (euro) degli appalti gestiti da CUC, anni 2015-2021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98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08" y="1711452"/>
            <a:ext cx="10677525" cy="4038600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829054" y="770096"/>
            <a:ext cx="10314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Quota numero degli appalti aggiudicati a imprese della stessa Regione e di altre Regioni</a:t>
            </a:r>
          </a:p>
          <a:p>
            <a:pPr algn="ctr"/>
            <a:r>
              <a:rPr lang="it-IT" dirty="0" smtClean="0"/>
              <a:t>Medie delle quote regionali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2855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6350" y="728472"/>
            <a:ext cx="9534525" cy="4791075"/>
          </a:xfrm>
        </p:spPr>
        <p:txBody>
          <a:bodyPr>
            <a:normAutofit fontScale="90000"/>
          </a:bodyPr>
          <a:lstStyle/>
          <a:p>
            <a:r>
              <a:rPr lang="it-IT" sz="3200" b="1" dirty="0"/>
              <a:t>Finalità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Utilizzare i dati ANAC a livello di &lt;stazione </a:t>
            </a:r>
            <a:r>
              <a:rPr lang="it-IT" sz="3200" dirty="0" smtClean="0"/>
              <a:t>appaltante-progetto-lotto-impresa-territorio&gt; </a:t>
            </a:r>
            <a:r>
              <a:rPr lang="it-IT" sz="3200" dirty="0"/>
              <a:t>per verificare quali caratteristiche incidono maggiormente sui tempi di completamento delle OOPP</a:t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>Valutare le potenzialità delle modifiche del Codice degli Appalti, della normativa speciale PNRR/PC, delle ulteriori modifiche contenute nella Legge delega 78/2022 (in scadenza a fine anno) </a:t>
            </a:r>
          </a:p>
        </p:txBody>
      </p:sp>
    </p:spTree>
    <p:extLst>
      <p:ext uri="{BB962C8B-B14F-4D97-AF65-F5344CB8AC3E}">
        <p14:creationId xmlns:p14="http://schemas.microsoft.com/office/powerpoint/2010/main" val="80385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393192"/>
            <a:ext cx="4169664" cy="5808602"/>
          </a:xfrm>
        </p:spPr>
        <p:txBody>
          <a:bodyPr>
            <a:normAutofit/>
          </a:bodyPr>
          <a:lstStyle/>
          <a:p>
            <a:r>
              <a:rPr lang="it-IT" sz="2900" b="1" dirty="0" smtClean="0"/>
              <a:t>Codice del 2016</a:t>
            </a: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b="1" dirty="0" smtClean="0"/>
              <a:t>Decreto correttivo</a:t>
            </a:r>
            <a:br>
              <a:rPr lang="it-IT" sz="2900" b="1" dirty="0" smtClean="0"/>
            </a:br>
            <a:r>
              <a:rPr lang="it-IT" sz="2900" b="1" dirty="0" smtClean="0"/>
              <a:t>D. Sblocca-cantieri</a:t>
            </a: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/>
              <a:t/>
            </a:r>
            <a:br>
              <a:rPr lang="it-IT" sz="2900" dirty="0"/>
            </a:br>
            <a:r>
              <a:rPr lang="it-IT" sz="2900" b="1" dirty="0" smtClean="0"/>
              <a:t>D. Semplificazioni</a:t>
            </a:r>
            <a:br>
              <a:rPr lang="it-IT" sz="2900" b="1" dirty="0" smtClean="0"/>
            </a:br>
            <a:r>
              <a:rPr lang="it-IT" sz="2900" b="1" dirty="0" smtClean="0"/>
              <a:t>D. Semplificazioni-bis</a:t>
            </a: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dirty="0" smtClean="0"/>
              <a:t/>
            </a:r>
            <a:br>
              <a:rPr lang="it-IT" sz="2900" dirty="0" smtClean="0"/>
            </a:br>
            <a:r>
              <a:rPr lang="it-IT" sz="2900" b="1" dirty="0" smtClean="0"/>
              <a:t>Legge delega 72/2022</a:t>
            </a:r>
            <a:br>
              <a:rPr lang="it-IT" sz="2900" b="1" dirty="0" smtClean="0"/>
            </a:br>
            <a:r>
              <a:rPr lang="it-IT" sz="2900" b="1" dirty="0" smtClean="0"/>
              <a:t>Schema preliminare di CdC</a:t>
            </a:r>
            <a:endParaRPr lang="it-IT" sz="29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4581144" y="393192"/>
            <a:ext cx="7406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Ricorso generalizzato alle gare – Aggiudicazione con OEPV </a:t>
            </a:r>
            <a:r>
              <a:rPr lang="it-IT" dirty="0"/>
              <a:t>–</a:t>
            </a:r>
            <a:r>
              <a:rPr lang="it-IT" dirty="0" smtClean="0"/>
              <a:t> No affidamenti diretti – No procedure senza bando – No aggiudicazione al massimo ribasso – No appalto integrato – No subappalto – Ruolo centrale dell’ANAC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81144" y="1613086"/>
            <a:ext cx="74066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Maggiori possibilità di affidamento diretto e negoziazione senza </a:t>
            </a:r>
            <a:r>
              <a:rPr lang="it-IT" dirty="0"/>
              <a:t>bando </a:t>
            </a:r>
            <a:r>
              <a:rPr lang="it-IT" dirty="0" smtClean="0"/>
              <a:t>– Temporanea possibilità di massimo </a:t>
            </a:r>
            <a:r>
              <a:rPr lang="it-IT" dirty="0"/>
              <a:t>ribasso – </a:t>
            </a:r>
            <a:r>
              <a:rPr lang="it-IT" dirty="0" smtClean="0"/>
              <a:t>Appalto </a:t>
            </a:r>
            <a:r>
              <a:rPr lang="it-IT" dirty="0"/>
              <a:t>integrato </a:t>
            </a:r>
            <a:r>
              <a:rPr lang="it-IT" dirty="0" smtClean="0"/>
              <a:t>possibile sino al 2020 – Più ampi spazi per il subappalto sino al 2020 – Si amplia discrezionalità per SA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590288" y="3059173"/>
            <a:ext cx="7406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Possibilità di affidamento diretto (anche senza consultazione) e di procedure negoziata al di sotto della soglia comunitaria (in casi di urgenza anche al di sopra</a:t>
            </a:r>
            <a:r>
              <a:rPr lang="it-IT" dirty="0"/>
              <a:t>) </a:t>
            </a:r>
            <a:r>
              <a:rPr lang="it-IT" dirty="0" smtClean="0"/>
              <a:t>– Appalto </a:t>
            </a:r>
            <a:r>
              <a:rPr lang="it-IT" dirty="0"/>
              <a:t>integrato possibile su PNRR/PC </a:t>
            </a:r>
            <a:r>
              <a:rPr lang="it-IT" dirty="0" smtClean="0"/>
              <a:t>– Rimozione vincoli al </a:t>
            </a:r>
            <a:r>
              <a:rPr lang="it-IT" dirty="0"/>
              <a:t>subappalto </a:t>
            </a:r>
            <a:r>
              <a:rPr lang="it-IT" i="1" dirty="0" smtClean="0"/>
              <a:t>– Schemi di premialità – Clausole pro </a:t>
            </a:r>
            <a:r>
              <a:rPr lang="it-IT" i="1" dirty="0"/>
              <a:t>PMI </a:t>
            </a:r>
            <a:r>
              <a:rPr lang="it-IT" i="1" dirty="0" smtClean="0"/>
              <a:t>– Riduzione stazioni appaltanti abilitate a PNRR/PC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4590288" y="4782260"/>
            <a:ext cx="7406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Definire stabilmente maggiori possibilità per: Affidamenti diretti sotto soglia – Altre procedure </a:t>
            </a:r>
            <a:r>
              <a:rPr lang="it-IT" dirty="0"/>
              <a:t>semplificate </a:t>
            </a:r>
            <a:r>
              <a:rPr lang="it-IT" dirty="0" smtClean="0"/>
              <a:t>– Massimo ribasso o altra regola standard di comparazione </a:t>
            </a:r>
            <a:r>
              <a:rPr lang="it-IT" dirty="0"/>
              <a:t>–</a:t>
            </a:r>
            <a:r>
              <a:rPr lang="it-IT" dirty="0" smtClean="0"/>
              <a:t> Appalto </a:t>
            </a:r>
            <a:r>
              <a:rPr lang="it-IT" dirty="0"/>
              <a:t>integrato </a:t>
            </a:r>
            <a:r>
              <a:rPr lang="it-IT" i="1" dirty="0" smtClean="0"/>
              <a:t>– Metodica e razionale suddivisone in lotti – Maggior peso decisionale delle </a:t>
            </a:r>
            <a:r>
              <a:rPr lang="it-IT" i="1" dirty="0"/>
              <a:t>SA – </a:t>
            </a:r>
            <a:r>
              <a:rPr lang="it-IT" i="1" dirty="0" smtClean="0"/>
              <a:t>Razionalizzazione delle SA e loro specializzazione – Rating di impresa Schemi di premialità/penalità – Clausole pro </a:t>
            </a:r>
            <a:r>
              <a:rPr lang="it-IT" i="1" dirty="0"/>
              <a:t>PMI </a:t>
            </a:r>
            <a:r>
              <a:rPr lang="it-IT" i="1" dirty="0" smtClean="0"/>
              <a:t>e territorio</a:t>
            </a:r>
          </a:p>
        </p:txBody>
      </p:sp>
    </p:spTree>
    <p:extLst>
      <p:ext uri="{BB962C8B-B14F-4D97-AF65-F5344CB8AC3E}">
        <p14:creationId xmlns:p14="http://schemas.microsoft.com/office/powerpoint/2010/main" val="40820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48" y="169166"/>
            <a:ext cx="11791950" cy="6486524"/>
          </a:xfrm>
        </p:spPr>
        <p:txBody>
          <a:bodyPr>
            <a:normAutofit/>
          </a:bodyPr>
          <a:lstStyle/>
          <a:p>
            <a:r>
              <a:rPr lang="it-IT" sz="3200" b="1" dirty="0"/>
              <a:t>I Dati</a:t>
            </a:r>
            <a:r>
              <a:rPr lang="it-IT" sz="3200" dirty="0"/>
              <a:t/>
            </a:r>
            <a:br>
              <a:rPr lang="it-IT" sz="3200" dirty="0"/>
            </a:br>
            <a:r>
              <a:rPr lang="it-IT" sz="3200" dirty="0"/>
              <a:t/>
            </a:r>
            <a:br>
              <a:rPr lang="it-IT" sz="3200" dirty="0"/>
            </a:br>
            <a:r>
              <a:rPr lang="it-IT" sz="3200" b="1" dirty="0"/>
              <a:t>-</a:t>
            </a:r>
            <a:r>
              <a:rPr lang="it-IT" sz="3200" dirty="0"/>
              <a:t> </a:t>
            </a:r>
            <a:r>
              <a:rPr lang="it-IT" sz="2700" dirty="0"/>
              <a:t>Open Data </a:t>
            </a:r>
            <a:r>
              <a:rPr lang="it-IT" sz="2700" b="1" dirty="0"/>
              <a:t>ANAC</a:t>
            </a: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/>
              <a:t>- Integrazioni richieste ad ANAC (dati delle schede SIMOG)</a:t>
            </a:r>
            <a:br>
              <a:rPr lang="it-IT" sz="2700" dirty="0"/>
            </a:br>
            <a:r>
              <a:rPr lang="it-IT" sz="2700" dirty="0"/>
              <a:t>- Open Coesione su OOPP (co)finanziate da FESR nei cicli 2007-2013 e 2014-2020</a:t>
            </a:r>
            <a:br>
              <a:rPr lang="it-IT" sz="2700" dirty="0"/>
            </a:br>
            <a:r>
              <a:rPr lang="it-IT" sz="2700" b="1" dirty="0"/>
              <a:t>-</a:t>
            </a:r>
            <a:r>
              <a:rPr lang="it-IT" sz="2700" dirty="0"/>
              <a:t> BDAP (per ricostruire CUP)</a:t>
            </a:r>
            <a:br>
              <a:rPr lang="it-IT" sz="2700" dirty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/>
              <a:t>Si tratta di circa </a:t>
            </a:r>
            <a:r>
              <a:rPr lang="it-IT" sz="2700" b="1" dirty="0"/>
              <a:t>340.000</a:t>
            </a:r>
            <a:r>
              <a:rPr lang="it-IT" sz="2700" dirty="0"/>
              <a:t> procedure di lavori pubblici per un importo complessivo di circa </a:t>
            </a:r>
            <a:r>
              <a:rPr lang="it-IT" sz="2700" b="1" dirty="0"/>
              <a:t>200 miliardi </a:t>
            </a:r>
            <a:r>
              <a:rPr lang="it-IT" sz="2700" dirty="0"/>
              <a:t>di euro nel periodo 2012-2021</a:t>
            </a:r>
            <a:br>
              <a:rPr lang="it-IT" sz="2700" dirty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/>
              <a:t>L’unità di analisi è il singolo lotto (</a:t>
            </a:r>
            <a:r>
              <a:rPr lang="it-IT" sz="2700" b="1" dirty="0"/>
              <a:t>CIG</a:t>
            </a:r>
            <a:r>
              <a:rPr lang="it-IT" sz="2700" dirty="0"/>
              <a:t>)</a:t>
            </a:r>
            <a:br>
              <a:rPr lang="it-IT" sz="2700" dirty="0"/>
            </a:br>
            <a:r>
              <a:rPr lang="it-IT" sz="2700" dirty="0"/>
              <a:t/>
            </a:r>
            <a:br>
              <a:rPr lang="it-IT" sz="2700" dirty="0"/>
            </a:br>
            <a:r>
              <a:rPr lang="it-IT" sz="2700" dirty="0"/>
              <a:t>Due problemi:</a:t>
            </a:r>
            <a:br>
              <a:rPr lang="it-IT" sz="2700" dirty="0"/>
            </a:br>
            <a:r>
              <a:rPr lang="it-IT" sz="2700" b="1" dirty="0"/>
              <a:t>-</a:t>
            </a:r>
            <a:r>
              <a:rPr lang="it-IT" sz="2700" dirty="0"/>
              <a:t> A volte manca connessione tra lotto (CIG) e progetto (CUP)</a:t>
            </a:r>
            <a:br>
              <a:rPr lang="it-IT" sz="2700" dirty="0"/>
            </a:br>
            <a:r>
              <a:rPr lang="it-IT" sz="2700" b="1" dirty="0"/>
              <a:t>-</a:t>
            </a:r>
            <a:r>
              <a:rPr lang="it-IT" sz="2700" dirty="0"/>
              <a:t> Non sempre vengono comunicate tutte le informazioni sulla fase </a:t>
            </a:r>
            <a:r>
              <a:rPr lang="it-IT" sz="2700" i="1" dirty="0"/>
              <a:t>pre</a:t>
            </a:r>
            <a:r>
              <a:rPr lang="it-IT" sz="2700" dirty="0"/>
              <a:t>-pubblicazione (progettazione) e </a:t>
            </a:r>
            <a:r>
              <a:rPr lang="it-IT" sz="2700" i="1" dirty="0"/>
              <a:t>post</a:t>
            </a:r>
            <a:r>
              <a:rPr lang="it-IT" sz="2700" dirty="0"/>
              <a:t>-pubblicazione (affidamento/esecuzione/collaudo)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0081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609601"/>
            <a:ext cx="1847849" cy="1038224"/>
          </a:xfrm>
        </p:spPr>
        <p:txBody>
          <a:bodyPr>
            <a:normAutofit/>
          </a:bodyPr>
          <a:lstStyle/>
          <a:p>
            <a:r>
              <a:rPr lang="it-IT" sz="3200" b="1" dirty="0"/>
              <a:t>Dati utilizzati </a:t>
            </a:r>
            <a:endParaRPr lang="it-IT" sz="3200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117CD7D2-DE1D-5E39-7AC2-BDB692765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042" y="0"/>
            <a:ext cx="75579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4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508" y="28887"/>
            <a:ext cx="3109555" cy="628649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Le Fasi</a:t>
            </a:r>
            <a:endParaRPr lang="it-IT" sz="32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8037576" y="779688"/>
            <a:ext cx="2596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</a:t>
            </a:r>
            <a:br>
              <a:rPr lang="it-IT" dirty="0" smtClean="0"/>
            </a:br>
            <a:r>
              <a:rPr lang="it-IT" b="1" dirty="0" smtClean="0"/>
              <a:t>Ex-ante generalizzato</a:t>
            </a:r>
            <a:endParaRPr lang="it-IT" b="1" dirty="0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055" y="816103"/>
            <a:ext cx="4086225" cy="5943600"/>
          </a:xfrm>
          <a:prstGeom prst="rect">
            <a:avLst/>
          </a:prstGeom>
        </p:spPr>
      </p:pic>
      <p:sp>
        <p:nvSpPr>
          <p:cNvPr id="12" name="CasellaDiTesto 11"/>
          <p:cNvSpPr txBox="1"/>
          <p:nvPr/>
        </p:nvSpPr>
        <p:spPr>
          <a:xfrm rot="16200000">
            <a:off x="-14014" y="1602570"/>
            <a:ext cx="2259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Pre-Affidamento</a:t>
            </a:r>
            <a:endParaRPr lang="it-IT" b="1" dirty="0"/>
          </a:p>
        </p:txBody>
      </p:sp>
      <p:sp>
        <p:nvSpPr>
          <p:cNvPr id="13" name="CasellaDiTesto 12"/>
          <p:cNvSpPr txBox="1"/>
          <p:nvPr/>
        </p:nvSpPr>
        <p:spPr>
          <a:xfrm rot="16200000">
            <a:off x="246297" y="4121186"/>
            <a:ext cx="176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Affidamento</a:t>
            </a:r>
            <a:endParaRPr lang="it-IT" b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246293" y="6231804"/>
            <a:ext cx="1760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Esecuzione</a:t>
            </a:r>
            <a:endParaRPr lang="it-IT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037576" y="2445528"/>
            <a:ext cx="2596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</a:t>
            </a:r>
            <a:br>
              <a:rPr lang="it-IT" dirty="0" smtClean="0"/>
            </a:br>
            <a:r>
              <a:rPr lang="it-IT" b="1" dirty="0" smtClean="0"/>
              <a:t>Ex-ante ristretto</a:t>
            </a:r>
            <a:endParaRPr lang="it-IT" b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8074152" y="4384232"/>
            <a:ext cx="2596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Metodo</a:t>
            </a:r>
            <a:br>
              <a:rPr lang="it-IT" dirty="0" smtClean="0"/>
            </a:br>
            <a:r>
              <a:rPr lang="it-IT" b="1" dirty="0" smtClean="0"/>
              <a:t>Ex-post</a:t>
            </a:r>
            <a:endParaRPr lang="it-IT" b="1" dirty="0"/>
          </a:p>
        </p:txBody>
      </p:sp>
      <p:sp>
        <p:nvSpPr>
          <p:cNvPr id="17" name="Titolo 1">
            <a:extLst>
              <a:ext uri="{FF2B5EF4-FFF2-40B4-BE49-F238E27FC236}">
                <a16:creationId xmlns:a16="http://schemas.microsoft.com/office/drawing/2014/main" id="{DFF95F6A-A599-2AFB-2097-BA983EF626FC}"/>
              </a:ext>
            </a:extLst>
          </p:cNvPr>
          <p:cNvSpPr txBox="1">
            <a:spLocks/>
          </p:cNvSpPr>
          <p:nvPr/>
        </p:nvSpPr>
        <p:spPr>
          <a:xfrm>
            <a:off x="7527108" y="52863"/>
            <a:ext cx="3109555" cy="6286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200" b="1" dirty="0" smtClean="0"/>
              <a:t>La Durata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8037576" y="1378843"/>
            <a:ext cx="2596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Media delle durate di tutte le fasi concluse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8039767" y="3055130"/>
            <a:ext cx="2596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Media delle durate di tutte le fasi concluse di progetti conclusi 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8074152" y="4983814"/>
            <a:ext cx="2596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Per ogni periodo di inizio della fase, si calcola la mediana della distribuzione delle durate e poi se ne fa la media su tutti i periodi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358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BBF0F2F9-6329-DABB-6B0B-C5E2C091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396" y="80011"/>
            <a:ext cx="11791950" cy="628649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/>
              <a:t>Il </a:t>
            </a:r>
            <a:r>
              <a:rPr lang="it-IT" sz="3200" b="1" dirty="0"/>
              <a:t>Modello di durata</a:t>
            </a:r>
            <a:endParaRPr lang="it-IT" sz="3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557" y="1005554"/>
            <a:ext cx="8210550" cy="120015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265176" y="2862072"/>
            <a:ext cx="27157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Settore, Tipologia di opera, Importo di base asta, Procedura di scelta, Criterio di aggiudicazione, Durata contrattuale, Tipo di appalto, Fonti di finanziamento, Quota subappaltata, maggiorazione di costo a fine opera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238500" y="4071544"/>
            <a:ext cx="2715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Ritardo dei pagamenti (MEF), Natura giuridica, Età media dei dipendenti, Natura associata /centralizzata, SA di capoluogo di Provincia, Esperienza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6211824" y="3383280"/>
            <a:ext cx="2715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Superficie, Livello di urbanizzazione, Popolazione, reddito pro-capite, Macro-area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9101328" y="4815840"/>
            <a:ext cx="2715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Dipendenti, localizzazione geografica vs. SA, Tipologia (ragione sociale, consorzio, ATI, etc.), dotazioni SOA, Esperienza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9324594" y="2544216"/>
            <a:ext cx="27157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Log-Normale</a:t>
            </a:r>
          </a:p>
          <a:p>
            <a:r>
              <a:rPr lang="it-IT" dirty="0" smtClean="0"/>
              <a:t>(confronto sopravvivenze stimate </a:t>
            </a:r>
            <a:r>
              <a:rPr lang="it-IT" i="1" dirty="0" smtClean="0"/>
              <a:t>vs.</a:t>
            </a:r>
            <a:r>
              <a:rPr lang="it-IT" dirty="0" smtClean="0"/>
              <a:t> sopravvivenza non-parametrica Kaplan-Meier)</a:t>
            </a:r>
            <a:endParaRPr lang="it-IT" dirty="0"/>
          </a:p>
        </p:txBody>
      </p:sp>
      <p:cxnSp>
        <p:nvCxnSpPr>
          <p:cNvPr id="12" name="Connettore 2 11"/>
          <p:cNvCxnSpPr>
            <a:endCxn id="3" idx="0"/>
          </p:cNvCxnSpPr>
          <p:nvPr/>
        </p:nvCxnSpPr>
        <p:spPr>
          <a:xfrm flipH="1">
            <a:off x="1623060" y="2084832"/>
            <a:ext cx="1679829" cy="7772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endCxn id="7" idx="0"/>
          </p:cNvCxnSpPr>
          <p:nvPr/>
        </p:nvCxnSpPr>
        <p:spPr>
          <a:xfrm flipH="1">
            <a:off x="4596384" y="2162175"/>
            <a:ext cx="789432" cy="19093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>
            <a:off x="7214616" y="2162175"/>
            <a:ext cx="0" cy="11207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>
            <a:off x="8577072" y="2084832"/>
            <a:ext cx="747522" cy="2731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endCxn id="11" idx="0"/>
          </p:cNvCxnSpPr>
          <p:nvPr/>
        </p:nvCxnSpPr>
        <p:spPr>
          <a:xfrm>
            <a:off x="9824847" y="1605629"/>
            <a:ext cx="857631" cy="938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0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709422"/>
            <a:ext cx="8839200" cy="521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73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1761" y="442159"/>
            <a:ext cx="8248079" cy="5878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0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6727</TotalTime>
  <Words>988</Words>
  <Application>Microsoft Office PowerPoint</Application>
  <PresentationFormat>Widescreen</PresentationFormat>
  <Paragraphs>41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di Office</vt:lpstr>
      <vt:lpstr>I tempi di realizzazione delle Opere pubbliche  Nota UPB 2/2022  Finalità Normativa Dati Aspetti di metodo Analisi descrittiva Analisi econometrica Commenti</vt:lpstr>
      <vt:lpstr>Finalità  Utilizzare i dati ANAC a livello di &lt;stazione appaltante-progetto-lotto-impresa-territorio&gt; per verificare quali caratteristiche incidono maggiormente sui tempi di completamento delle OOPP  Valutare le potenzialità delle modifiche del Codice degli Appalti, della normativa speciale PNRR/PC, delle ulteriori modifiche contenute nella Legge delega 78/2022 (in scadenza a fine anno) </vt:lpstr>
      <vt:lpstr>Codice del 2016   Decreto correttivo D. Sblocca-cantieri   D. Semplificazioni D. Semplificazioni-bis   Legge delega 72/2022 Schema preliminare di CdC</vt:lpstr>
      <vt:lpstr>I Dati  - Open Data ANAC - Integrazioni richieste ad ANAC (dati delle schede SIMOG) - Open Coesione su OOPP (co)finanziate da FESR nei cicli 2007-2013 e 2014-2020 - BDAP (per ricostruire CUP)  Si tratta di circa 340.000 procedure di lavori pubblici per un importo complessivo di circa 200 miliardi di euro nel periodo 2012-2021  L’unità di analisi è il singolo lotto (CIG)  Due problemi: - A volte manca connessione tra lotto (CIG) e progetto (CUP) - Non sempre vengono comunicate tutte le informazioni sulla fase pre-pubblicazione (progettazione) e post-pubblicazione (affidamento/esecuzione/collaudo)</vt:lpstr>
      <vt:lpstr>Dati utilizzati </vt:lpstr>
      <vt:lpstr>Le Fasi</vt:lpstr>
      <vt:lpstr>Il Modello di durata</vt:lpstr>
      <vt:lpstr>Presentazione standard di PowerPoint</vt:lpstr>
      <vt:lpstr>Presentazione standard di PowerPoint</vt:lpstr>
      <vt:lpstr>Risultati</vt:lpstr>
      <vt:lpstr>Work in progress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>UPB su dati ANAC</dc:subject>
  <dc:creator>NICOLA C SALERNO</dc:creator>
  <cp:lastModifiedBy>Cdd</cp:lastModifiedBy>
  <cp:revision>97</cp:revision>
  <cp:lastPrinted>2022-10-25T17:28:29Z</cp:lastPrinted>
  <dcterms:created xsi:type="dcterms:W3CDTF">2021-06-07T08:25:31Z</dcterms:created>
  <dcterms:modified xsi:type="dcterms:W3CDTF">2022-10-26T12:17:59Z</dcterms:modified>
</cp:coreProperties>
</file>