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1" r:id="rId5"/>
    <p:sldId id="264" r:id="rId6"/>
    <p:sldId id="265" r:id="rId7"/>
    <p:sldId id="260" r:id="rId8"/>
    <p:sldId id="262" r:id="rId9"/>
    <p:sldId id="266" r:id="rId10"/>
    <p:sldId id="268" r:id="rId11"/>
    <p:sldId id="269" r:id="rId12"/>
    <p:sldId id="270" r:id="rId13"/>
    <p:sldId id="271" r:id="rId14"/>
    <p:sldId id="272" r:id="rId15"/>
    <p:sldId id="273" r:id="rId16"/>
    <p:sldId id="263" r:id="rId17"/>
    <p:sldId id="259"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823" autoAdjust="0"/>
  </p:normalViewPr>
  <p:slideViewPr>
    <p:cSldViewPr snapToGrid="0">
      <p:cViewPr varScale="1">
        <p:scale>
          <a:sx n="75" d="100"/>
          <a:sy n="75" d="100"/>
        </p:scale>
        <p:origin x="181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1F526-5CF5-4155-854A-9F0771754858}" type="datetimeFigureOut">
              <a:rPr lang="it-IT" smtClean="0"/>
              <a:t>14/09/2023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4593A-6445-42C3-9724-EE12E45D2B7B}" type="slidenum">
              <a:rPr lang="it-IT" smtClean="0"/>
              <a:t>‹N›</a:t>
            </a:fld>
            <a:endParaRPr lang="it-IT"/>
          </a:p>
        </p:txBody>
      </p:sp>
    </p:spTree>
    <p:extLst>
      <p:ext uri="{BB962C8B-B14F-4D97-AF65-F5344CB8AC3E}">
        <p14:creationId xmlns:p14="http://schemas.microsoft.com/office/powerpoint/2010/main" val="217063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C34593A-6445-42C3-9724-EE12E45D2B7B}" type="slidenum">
              <a:rPr lang="it-IT" smtClean="0"/>
              <a:t>1</a:t>
            </a:fld>
            <a:endParaRPr lang="it-IT"/>
          </a:p>
        </p:txBody>
      </p:sp>
    </p:spTree>
    <p:extLst>
      <p:ext uri="{BB962C8B-B14F-4D97-AF65-F5344CB8AC3E}">
        <p14:creationId xmlns:p14="http://schemas.microsoft.com/office/powerpoint/2010/main" val="153397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This is an example of what already seen in the previous slide.</a:t>
            </a:r>
          </a:p>
          <a:p>
            <a:endParaRPr lang="en-US" dirty="0"/>
          </a:p>
          <a:p>
            <a:r>
              <a:rPr lang="en-US" dirty="0"/>
              <a:t>Work: Construction of new transport infrastructures</a:t>
            </a:r>
          </a:p>
          <a:p>
            <a:endParaRPr lang="en-US" dirty="0"/>
          </a:p>
          <a:p>
            <a:r>
              <a:rPr lang="en-US" dirty="0"/>
              <a:t>Duration from the publication of the tender until the end of the work</a:t>
            </a:r>
          </a:p>
          <a:p>
            <a:endParaRPr lang="en-US" dirty="0"/>
          </a:p>
          <a:p>
            <a:r>
              <a:rPr lang="en-US" dirty="0"/>
              <a:t>After checking for several controls (first of alle the values of the public project), open tenders show by far the longest duration and also the widest differences across Macro-areas</a:t>
            </a:r>
          </a:p>
          <a:p>
            <a:endParaRPr lang="en-US"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is necessary to be clear: THIS IS NOT EVIDENCE THAT OPEN TENDERS ARE NOT NECESSARY OR USEFUL, but that 1) their long duration should pay off in terms of other qualities/characteristics and 2) that other simpler tender procedures, allowing speed and selection of already known and already tested companies, can play a role to the extent that the CAs are able to use them in the right way, bringing out their potential but limiting the risks of distortions as much as possible (starting from favouritism and corruption)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it-IT" dirty="0"/>
          </a:p>
        </p:txBody>
      </p:sp>
      <p:sp>
        <p:nvSpPr>
          <p:cNvPr id="4" name="Segnaposto numero diapositiva 3"/>
          <p:cNvSpPr>
            <a:spLocks noGrp="1"/>
          </p:cNvSpPr>
          <p:nvPr>
            <p:ph type="sldNum" sz="quarter" idx="5"/>
          </p:nvPr>
        </p:nvSpPr>
        <p:spPr/>
        <p:txBody>
          <a:bodyPr/>
          <a:lstStyle/>
          <a:p>
            <a:fld id="{FC34593A-6445-42C3-9724-EE12E45D2B7B}" type="slidenum">
              <a:rPr lang="it-IT" smtClean="0"/>
              <a:t>11</a:t>
            </a:fld>
            <a:endParaRPr lang="it-IT"/>
          </a:p>
        </p:txBody>
      </p:sp>
    </p:spTree>
    <p:extLst>
      <p:ext uri="{BB962C8B-B14F-4D97-AF65-F5344CB8AC3E}">
        <p14:creationId xmlns:p14="http://schemas.microsoft.com/office/powerpoint/2010/main" val="329720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As a selection criterion, the OEPV (Most Economically Advantageous Offer) considers not only the price but also a series of other characteristics: quality of work, environmental externalities, social externalities, promotion of employment, promotion of gender equality, etc.</a:t>
            </a:r>
          </a:p>
          <a:p>
            <a:endParaRPr lang="en-US" dirty="0"/>
          </a:p>
          <a:p>
            <a:r>
              <a:rPr lang="en-US" dirty="0"/>
              <a:t>It is therefore more complex and difficult to apply, and takes more time</a:t>
            </a:r>
          </a:p>
          <a:p>
            <a:endParaRPr lang="en-US" dirty="0"/>
          </a:p>
          <a:p>
            <a:r>
              <a:rPr lang="en-US" dirty="0"/>
              <a:t>In each Macro-area, the use of the OEPV entails, compared to the lowest price criterion, a significantly longer duration both for the award phase (but this is not surprising), but also for the entire time span from publication of the notice till the end of the work and the “handover of the keys“</a:t>
            </a:r>
          </a:p>
          <a:p>
            <a:endParaRPr lang="en-US" dirty="0"/>
          </a:p>
          <a:p>
            <a:r>
              <a:rPr lang="en-US" dirty="0"/>
              <a:t>The use of OEPV, instead of the minimum price, tends to penalize relatively more the Centre and South </a:t>
            </a:r>
          </a:p>
          <a:p>
            <a:endParaRPr lang="en-US" dirty="0"/>
          </a:p>
          <a:p>
            <a:r>
              <a:rPr lang="en-US" dirty="0"/>
              <a:t>Considering the gap in the South in terms of infrastructure and public works, it would be very useful a wider possibility of accelerating public works using the simple criterion of price or some variation on it</a:t>
            </a:r>
          </a:p>
          <a:p>
            <a:endParaRPr lang="en-US" dirty="0"/>
          </a:p>
          <a:p>
            <a:r>
              <a:rPr lang="en-US" dirty="0"/>
              <a:t>But, once again, as already underlined about the use of direct awarding instead of open tenders, to avoid negative countereffects it is necessary to have CAs of high professional and etic profile and capable of responsible and far-sighted choices</a:t>
            </a:r>
            <a:br>
              <a:rPr lang="en-US" dirty="0"/>
            </a:br>
            <a:br>
              <a:rPr lang="en-US" dirty="0"/>
            </a:br>
            <a:r>
              <a:rPr lang="en-US" dirty="0"/>
              <a:t>Discretion must be deserved The possibility of shortening times and choosing based on one's "intuition" must be deserved Conditions must be created in advance: reputation, selection of professionals, qualifications</a:t>
            </a:r>
            <a:endParaRPr lang="it-IT" dirty="0"/>
          </a:p>
        </p:txBody>
      </p:sp>
      <p:sp>
        <p:nvSpPr>
          <p:cNvPr id="4" name="Segnaposto numero diapositiva 3"/>
          <p:cNvSpPr>
            <a:spLocks noGrp="1"/>
          </p:cNvSpPr>
          <p:nvPr>
            <p:ph type="sldNum" sz="quarter" idx="5"/>
          </p:nvPr>
        </p:nvSpPr>
        <p:spPr/>
        <p:txBody>
          <a:bodyPr/>
          <a:lstStyle/>
          <a:p>
            <a:fld id="{FC34593A-6445-42C3-9724-EE12E45D2B7B}" type="slidenum">
              <a:rPr lang="it-IT" smtClean="0"/>
              <a:t>12</a:t>
            </a:fld>
            <a:endParaRPr lang="it-IT"/>
          </a:p>
        </p:txBody>
      </p:sp>
    </p:spTree>
    <p:extLst>
      <p:ext uri="{BB962C8B-B14F-4D97-AF65-F5344CB8AC3E}">
        <p14:creationId xmlns:p14="http://schemas.microsoft.com/office/powerpoint/2010/main" val="2917057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Associations of Municipalities, to create CAs of larger size/scale and with better instrumental and professional endowments, have the effect of reducing the duration of public works, both the duration of the awarding phase as well as the overall duration since the publication of the tender notice till the end of the work (by 5 per cent)</a:t>
            </a: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not true in the South</a:t>
            </a: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Possible intuition: In the South, aggregating Municipalities that already suffer from inefficiencies and other problems means to create problems of bigger scale, instead of bigger and stronger CAs </a:t>
            </a: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Aggregating is not a trivial solution</a:t>
            </a: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increase the quality of Southern CAs, we should better focus on national CAs or Buyer of big scale specialized per sector</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South, the process of aggregation of CAs cannot bel left to voluntary choices of already existing public entities</a:t>
            </a:r>
          </a:p>
        </p:txBody>
      </p:sp>
      <p:sp>
        <p:nvSpPr>
          <p:cNvPr id="4" name="Segnaposto numero diapositiva 3"/>
          <p:cNvSpPr>
            <a:spLocks noGrp="1"/>
          </p:cNvSpPr>
          <p:nvPr>
            <p:ph type="sldNum" sz="quarter" idx="5"/>
          </p:nvPr>
        </p:nvSpPr>
        <p:spPr/>
        <p:txBody>
          <a:bodyPr/>
          <a:lstStyle/>
          <a:p>
            <a:fld id="{FC34593A-6445-42C3-9724-EE12E45D2B7B}" type="slidenum">
              <a:rPr lang="it-IT" smtClean="0"/>
              <a:t>13</a:t>
            </a:fld>
            <a:endParaRPr lang="it-IT"/>
          </a:p>
        </p:txBody>
      </p:sp>
    </p:spTree>
    <p:extLst>
      <p:ext uri="{BB962C8B-B14F-4D97-AF65-F5344CB8AC3E}">
        <p14:creationId xmlns:p14="http://schemas.microsoft.com/office/powerpoint/2010/main" val="2236124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a:t>Experience and quality matter!</a:t>
            </a:r>
          </a:p>
          <a:p>
            <a:endParaRPr lang="en-GB" noProof="0" dirty="0"/>
          </a:p>
          <a:p>
            <a:r>
              <a:rPr lang="en-GB" noProof="0" dirty="0"/>
              <a:t>Low experience CAs cause on average a longer duration (publication of the notice – keys handover) by 6 per cent with respect to Cas with a “medium” experience </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High experience CAs can reduce the duration by 3 per cent with respect to CAs with a “medium” experience </a:t>
            </a:r>
          </a:p>
          <a:p>
            <a:endParaRPr lang="en-GB" noProof="0" dirty="0"/>
          </a:p>
          <a:p>
            <a:r>
              <a:rPr lang="en-GB" noProof="0" dirty="0"/>
              <a:t>Assignee firms with low experience cause on average a longer duration (construction/execution phase) by 1 per cent </a:t>
            </a:r>
            <a:r>
              <a:rPr lang="en-US" noProof="0" dirty="0"/>
              <a:t>with respect to firms with “medium experience </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High experience firms can reduce duration by 2 per cent </a:t>
            </a:r>
            <a:r>
              <a:rPr lang="en-US" noProof="0" dirty="0"/>
              <a:t>with respect to firms with “medium”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New Code goes in the right direction: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1) obliging all CAs to acquire qualifications/certifications if they want to manage high value procurement procedures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2) Introducing the firm-rating that trace of all behaviors and all choices in the relationship of the firm with the Public Administration</a:t>
            </a:r>
            <a:endParaRPr lang="en-GB" noProof="0" dirty="0"/>
          </a:p>
        </p:txBody>
      </p:sp>
      <p:sp>
        <p:nvSpPr>
          <p:cNvPr id="4" name="Segnaposto numero diapositiva 3"/>
          <p:cNvSpPr>
            <a:spLocks noGrp="1"/>
          </p:cNvSpPr>
          <p:nvPr>
            <p:ph type="sldNum" sz="quarter" idx="5"/>
          </p:nvPr>
        </p:nvSpPr>
        <p:spPr/>
        <p:txBody>
          <a:bodyPr/>
          <a:lstStyle/>
          <a:p>
            <a:fld id="{FC34593A-6445-42C3-9724-EE12E45D2B7B}" type="slidenum">
              <a:rPr lang="it-IT" smtClean="0"/>
              <a:t>14</a:t>
            </a:fld>
            <a:endParaRPr lang="it-IT"/>
          </a:p>
        </p:txBody>
      </p:sp>
    </p:spTree>
    <p:extLst>
      <p:ext uri="{BB962C8B-B14F-4D97-AF65-F5344CB8AC3E}">
        <p14:creationId xmlns:p14="http://schemas.microsoft.com/office/powerpoint/2010/main" val="4240511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Integrated contract allows on average to reduce the duration of the execution phase by 8 percent (***) compared to the execution-only contract</a:t>
            </a:r>
          </a:p>
          <a:p>
            <a:endParaRPr lang="en-US" dirty="0"/>
          </a:p>
          <a:p>
            <a:endParaRPr lang="en-US" dirty="0"/>
          </a:p>
          <a:p>
            <a:r>
              <a:rPr lang="en-US" dirty="0"/>
              <a:t>The presence of important European financing resources reduces overall duration by 14 percent (***), compared to a full financing by the commissioning entity</a:t>
            </a:r>
          </a:p>
          <a:p>
            <a:endParaRPr lang="en-US" dirty="0"/>
          </a:p>
          <a:p>
            <a:r>
              <a:rPr lang="en-US" dirty="0"/>
              <a:t>While the presence of a private (co)financing reduces the overall duration by 9 percent (***)</a:t>
            </a:r>
          </a:p>
          <a:p>
            <a:endParaRPr lang="en-US" dirty="0"/>
          </a:p>
          <a:p>
            <a:r>
              <a:rPr lang="en-US" dirty="0"/>
              <a:t>European entities and private entities play an implicit controlling role</a:t>
            </a:r>
          </a:p>
          <a:p>
            <a:endParaRPr lang="en-US" dirty="0"/>
          </a:p>
          <a:p>
            <a:endParaRPr lang="en-US" dirty="0"/>
          </a:p>
          <a:p>
            <a:r>
              <a:rPr lang="en-US" dirty="0"/>
              <a:t>The presence of important State/central financing resources reduces the overall duration by 7 percent (***), compared to a financing based mainly on regional/local resources</a:t>
            </a:r>
          </a:p>
          <a:p>
            <a:endParaRPr lang="en-US" dirty="0"/>
          </a:p>
          <a:p>
            <a:r>
              <a:rPr lang="en-US" dirty="0"/>
              <a:t>The State plays an implicit / explicit controlling role with respect to regional/local commissioning bodies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general, the less overlap there is between the financing entities, the commissioning entities and the contracting authority, the better. Although a certain degree of overlapping can be thought as physiological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three sides of the triangle control and limit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subcontracting ratio has no significant effect on duration. However, low subcontracting rates are associated with a modest and barely significant effect of increasing the duration of construction sites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Of course, this is not evidence that strong limitations on subcontracting have not been justified in the recent past. Subcontracting opens up opportunities for optimizing the production function, but - as already mentioned for direct assignments and the minimum price criterion - the most suitable conditions must be created for its use throughout the country</a:t>
            </a:r>
          </a:p>
        </p:txBody>
      </p:sp>
      <p:sp>
        <p:nvSpPr>
          <p:cNvPr id="4" name="Segnaposto numero diapositiva 3"/>
          <p:cNvSpPr>
            <a:spLocks noGrp="1"/>
          </p:cNvSpPr>
          <p:nvPr>
            <p:ph type="sldNum" sz="quarter" idx="5"/>
          </p:nvPr>
        </p:nvSpPr>
        <p:spPr/>
        <p:txBody>
          <a:bodyPr/>
          <a:lstStyle/>
          <a:p>
            <a:fld id="{FC34593A-6445-42C3-9724-EE12E45D2B7B}" type="slidenum">
              <a:rPr lang="it-IT" smtClean="0"/>
              <a:t>15</a:t>
            </a:fld>
            <a:endParaRPr lang="it-IT"/>
          </a:p>
        </p:txBody>
      </p:sp>
    </p:spTree>
    <p:extLst>
      <p:ext uri="{BB962C8B-B14F-4D97-AF65-F5344CB8AC3E}">
        <p14:creationId xmlns:p14="http://schemas.microsoft.com/office/powerpoint/2010/main" val="181700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C34593A-6445-42C3-9724-EE12E45D2B7B}" type="slidenum">
              <a:rPr lang="it-IT" smtClean="0"/>
              <a:t>2</a:t>
            </a:fld>
            <a:endParaRPr lang="it-IT"/>
          </a:p>
        </p:txBody>
      </p:sp>
    </p:spTree>
    <p:extLst>
      <p:ext uri="{BB962C8B-B14F-4D97-AF65-F5344CB8AC3E}">
        <p14:creationId xmlns:p14="http://schemas.microsoft.com/office/powerpoint/2010/main" val="339879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400" dirty="0" err="1">
                <a:latin typeface="+mn-lt"/>
              </a:rPr>
              <a:t>Integrated</a:t>
            </a:r>
            <a:r>
              <a:rPr lang="it-IT" sz="1400" dirty="0">
                <a:latin typeface="+mn-lt"/>
              </a:rPr>
              <a:t> </a:t>
            </a:r>
            <a:r>
              <a:rPr lang="it-IT" sz="1400" dirty="0" err="1">
                <a:latin typeface="+mn-lt"/>
              </a:rPr>
              <a:t>contract</a:t>
            </a:r>
            <a:endParaRPr lang="it-IT" sz="1400" dirty="0">
              <a:latin typeface="+mn-lt"/>
            </a:endParaRPr>
          </a:p>
          <a:p>
            <a:br>
              <a:rPr lang="it-IT" sz="1400" dirty="0">
                <a:latin typeface="+mn-lt"/>
              </a:rPr>
            </a:br>
            <a:r>
              <a:rPr lang="it-IT" sz="1400" dirty="0" err="1">
                <a:latin typeface="+mn-lt"/>
              </a:rPr>
              <a:t>Contracting</a:t>
            </a:r>
            <a:r>
              <a:rPr lang="it-IT" sz="1400" dirty="0">
                <a:latin typeface="+mn-lt"/>
              </a:rPr>
              <a:t> authority</a:t>
            </a:r>
            <a:br>
              <a:rPr lang="it-IT" sz="1800" dirty="0"/>
            </a:br>
            <a:endParaRPr lang="it-IT" sz="1800" dirty="0"/>
          </a:p>
          <a:p>
            <a:r>
              <a:rPr lang="it-IT" sz="1800" dirty="0"/>
              <a:t>Direct award</a:t>
            </a:r>
          </a:p>
          <a:p>
            <a:endParaRPr lang="it-IT" sz="1800" dirty="0"/>
          </a:p>
          <a:p>
            <a:r>
              <a:rPr lang="it-IT" sz="1800" dirty="0"/>
              <a:t>Tender / </a:t>
            </a:r>
            <a:r>
              <a:rPr lang="it-IT" sz="1800" dirty="0" err="1"/>
              <a:t>Contract</a:t>
            </a:r>
            <a:endParaRPr lang="it-IT" sz="1800" dirty="0"/>
          </a:p>
          <a:p>
            <a:endParaRPr lang="it-IT" sz="1800" dirty="0"/>
          </a:p>
          <a:p>
            <a:r>
              <a:rPr lang="it-IT" sz="1800" dirty="0" err="1"/>
              <a:t>Negotiated</a:t>
            </a:r>
            <a:r>
              <a:rPr lang="it-IT" sz="1800" dirty="0"/>
              <a:t> procedure </a:t>
            </a:r>
            <a:r>
              <a:rPr lang="it-IT" sz="1800" dirty="0" err="1"/>
              <a:t>without</a:t>
            </a:r>
            <a:r>
              <a:rPr lang="it-IT" sz="1800" dirty="0"/>
              <a:t> </a:t>
            </a:r>
            <a:r>
              <a:rPr lang="it-IT" sz="1800" dirty="0" err="1"/>
              <a:t>publication</a:t>
            </a:r>
            <a:endParaRPr lang="it-IT" sz="1800" dirty="0"/>
          </a:p>
          <a:p>
            <a:endParaRPr lang="it-IT" sz="1800" dirty="0"/>
          </a:p>
          <a:p>
            <a:r>
              <a:rPr lang="en-US" sz="1100" dirty="0"/>
              <a:t>Obligation to divide the project into rational and functional lots</a:t>
            </a:r>
          </a:p>
          <a:p>
            <a:endParaRPr lang="en-US" sz="1100" dirty="0"/>
          </a:p>
          <a:p>
            <a:r>
              <a:rPr lang="en-US" sz="1600" dirty="0"/>
              <a:t>Only qualified contracting authorities can handle high-value contracts. Obtaining the qualification implies reaching thresholds of infrastructural endowment and human capital</a:t>
            </a:r>
          </a:p>
          <a:p>
            <a:endParaRPr lang="en-US" sz="1600" dirty="0"/>
          </a:p>
          <a:p>
            <a:r>
              <a:rPr lang="en-US" sz="1600" dirty="0"/>
              <a:t>In the old Code, the tender open to all was the normal or standard award procedure. Now, open tenders, restricted participation tenders and negotiated procedures with publication of the notice are possible. In some cases, the negotiated procedure without publication of the notice is also possible. The responsibility for the choice lies with the contracting authority</a:t>
            </a:r>
          </a:p>
          <a:p>
            <a:endParaRPr lang="en-US" sz="1600" dirty="0"/>
          </a:p>
          <a:p>
            <a:r>
              <a:rPr lang="en-US" sz="2400" dirty="0"/>
              <a:t>It will be used as an additional feature to select the best companies. Participation in a tender may, for example, be restricted to companies with ratings above a certain threshold</a:t>
            </a:r>
          </a:p>
          <a:p>
            <a:endParaRPr lang="en-US" sz="2400" dirty="0"/>
          </a:p>
          <a:p>
            <a:r>
              <a:rPr lang="en-US" sz="2400" dirty="0"/>
              <a:t>Subcontracting is now available without limits, also in the form  of cascade-subcontracting</a:t>
            </a:r>
          </a:p>
          <a:p>
            <a:endParaRPr lang="en-US" sz="2400" dirty="0"/>
          </a:p>
          <a:p>
            <a:r>
              <a:rPr lang="en-US" sz="3600" dirty="0"/>
              <a:t>Complete </a:t>
            </a:r>
            <a:r>
              <a:rPr lang="en-US" sz="3600" dirty="0" err="1"/>
              <a:t>digitalisation</a:t>
            </a:r>
            <a:r>
              <a:rPr lang="en-US" sz="3600" dirty="0"/>
              <a:t> of the entire life of public works, from the tender to the opening of the construction site and up to the monitoring of the works</a:t>
            </a:r>
            <a:endParaRPr lang="en-US" sz="2400" dirty="0"/>
          </a:p>
          <a:p>
            <a:endParaRPr lang="en-US" sz="2400" dirty="0"/>
          </a:p>
          <a:p>
            <a:r>
              <a:rPr lang="en-US" sz="2400" dirty="0"/>
              <a:t>The old code had reduced to a minimum the possibility of using the selection criterion based on the minimum price or maximum discount. Now the criterion becomes that of the most economically advantageous offer, that the contracting authority can, depending on the case, decline it as the correct price for the quality, or the best price provided that quality parameters are satisfied, or even directly the lowest price</a:t>
            </a:r>
          </a:p>
          <a:p>
            <a:endParaRPr lang="en-US" sz="2400" dirty="0"/>
          </a:p>
          <a:p>
            <a:r>
              <a:rPr lang="en-US" sz="3600" dirty="0"/>
              <a:t>The tenders may include prizes and penalties</a:t>
            </a:r>
            <a:endParaRPr lang="en-US" sz="2400" dirty="0"/>
          </a:p>
        </p:txBody>
      </p:sp>
      <p:sp>
        <p:nvSpPr>
          <p:cNvPr id="4" name="Segnaposto numero diapositiva 3"/>
          <p:cNvSpPr>
            <a:spLocks noGrp="1"/>
          </p:cNvSpPr>
          <p:nvPr>
            <p:ph type="sldNum" sz="quarter" idx="5"/>
          </p:nvPr>
        </p:nvSpPr>
        <p:spPr/>
        <p:txBody>
          <a:bodyPr/>
          <a:lstStyle/>
          <a:p>
            <a:fld id="{FC34593A-6445-42C3-9724-EE12E45D2B7B}" type="slidenum">
              <a:rPr lang="it-IT" smtClean="0"/>
              <a:t>3</a:t>
            </a:fld>
            <a:endParaRPr lang="it-IT"/>
          </a:p>
        </p:txBody>
      </p:sp>
    </p:spTree>
    <p:extLst>
      <p:ext uri="{BB962C8B-B14F-4D97-AF65-F5344CB8AC3E}">
        <p14:creationId xmlns:p14="http://schemas.microsoft.com/office/powerpoint/2010/main" val="329209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CUP code identifies a public project that </a:t>
            </a:r>
          </a:p>
          <a:p>
            <a:endParaRPr lang="en-US" dirty="0"/>
          </a:p>
          <a:p>
            <a:r>
              <a:rPr lang="en-US" dirty="0"/>
              <a:t>The CIG code identifies the single lot - part of a project - that is put up for tender</a:t>
            </a:r>
          </a:p>
          <a:p>
            <a:endParaRPr lang="en-US" dirty="0"/>
          </a:p>
          <a:p>
            <a:r>
              <a:rPr lang="en-US" dirty="0"/>
              <a:t>The main source of data is the ANAC public dataset, integrated with other information on public works, also financed with national and European funds for the cohesion and development of territories</a:t>
            </a:r>
          </a:p>
          <a:p>
            <a:endParaRPr lang="en-US" dirty="0"/>
          </a:p>
          <a:p>
            <a:r>
              <a:rPr lang="en-US" dirty="0"/>
              <a:t>Approximately 340.000 public works for a comprehensive vale of 200 billions euro over the period 2012-2021</a:t>
            </a:r>
          </a:p>
          <a:p>
            <a:endParaRPr lang="it-IT" dirty="0"/>
          </a:p>
          <a:p>
            <a:r>
              <a:rPr lang="en-GB" noProof="0" dirty="0"/>
              <a:t>Approximately</a:t>
            </a:r>
            <a:r>
              <a:rPr lang="it-IT" dirty="0"/>
              <a:t> the cubature of </a:t>
            </a:r>
            <a:r>
              <a:rPr lang="it-IT" dirty="0" err="1"/>
              <a:t>Italian</a:t>
            </a:r>
            <a:r>
              <a:rPr lang="it-IT" dirty="0"/>
              <a:t> PNRR</a:t>
            </a:r>
          </a:p>
          <a:p>
            <a:endParaRPr lang="it-IT" dirty="0"/>
          </a:p>
          <a:p>
            <a:r>
              <a:rPr lang="en-US" dirty="0"/>
              <a:t>For each public project/work (CUP), it is possible to map:</a:t>
            </a:r>
          </a:p>
          <a:p>
            <a:endParaRPr lang="en-US" dirty="0"/>
          </a:p>
          <a:p>
            <a:pPr marL="228600" indent="-228600">
              <a:buAutoNum type="arabicPeriod"/>
            </a:pPr>
            <a:r>
              <a:rPr lang="en-US" dirty="0"/>
              <a:t>the lots (CIG) into which it is divided,</a:t>
            </a:r>
          </a:p>
          <a:p>
            <a:pPr marL="228600" indent="-228600">
              <a:buAutoNum type="arabicPeriod"/>
            </a:pPr>
            <a:r>
              <a:rPr lang="en-US" dirty="0"/>
              <a:t>the Contracting Authority responsible for the single lot,</a:t>
            </a:r>
          </a:p>
          <a:p>
            <a:pPr marL="228600" indent="-228600">
              <a:buAutoNum type="arabicPeriod"/>
            </a:pPr>
            <a:r>
              <a:rPr lang="en-US" dirty="0"/>
              <a:t>the location of the construction site,</a:t>
            </a:r>
          </a:p>
          <a:p>
            <a:pPr marL="228600" indent="-228600">
              <a:buAutoNum type="arabicPeriod"/>
            </a:pPr>
            <a:r>
              <a:rPr lang="en-US" dirty="0"/>
              <a:t>the phases of the tender: pre-awarding, awarding, implementation/construction</a:t>
            </a:r>
          </a:p>
          <a:p>
            <a:pPr marL="228600" indent="-228600">
              <a:buAutoNum type="arabicPeriod"/>
            </a:pPr>
            <a:r>
              <a:rPr lang="en-US" dirty="0"/>
              <a:t>the assigned company</a:t>
            </a:r>
          </a:p>
        </p:txBody>
      </p:sp>
      <p:sp>
        <p:nvSpPr>
          <p:cNvPr id="4" name="Segnaposto numero diapositiva 3"/>
          <p:cNvSpPr>
            <a:spLocks noGrp="1"/>
          </p:cNvSpPr>
          <p:nvPr>
            <p:ph type="sldNum" sz="quarter" idx="5"/>
          </p:nvPr>
        </p:nvSpPr>
        <p:spPr/>
        <p:txBody>
          <a:bodyPr/>
          <a:lstStyle/>
          <a:p>
            <a:fld id="{FC34593A-6445-42C3-9724-EE12E45D2B7B}" type="slidenum">
              <a:rPr lang="it-IT" smtClean="0"/>
              <a:t>4</a:t>
            </a:fld>
            <a:endParaRPr lang="it-IT"/>
          </a:p>
        </p:txBody>
      </p:sp>
    </p:spTree>
    <p:extLst>
      <p:ext uri="{BB962C8B-B14F-4D97-AF65-F5344CB8AC3E}">
        <p14:creationId xmlns:p14="http://schemas.microsoft.com/office/powerpoint/2010/main" val="315694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Project </a:t>
            </a:r>
            <a:r>
              <a:rPr lang="en-GB" noProof="0" dirty="0"/>
              <a:t>presentation</a:t>
            </a:r>
          </a:p>
          <a:p>
            <a:endParaRPr lang="en-GB" noProof="0" dirty="0"/>
          </a:p>
          <a:p>
            <a:r>
              <a:rPr lang="en-US" dirty="0"/>
              <a:t>Publication of the tender notice</a:t>
            </a:r>
          </a:p>
          <a:p>
            <a:endParaRPr lang="en-US" dirty="0"/>
          </a:p>
          <a:p>
            <a:r>
              <a:rPr lang="en-US" dirty="0"/>
              <a:t>Offers presentation</a:t>
            </a:r>
          </a:p>
          <a:p>
            <a:endParaRPr lang="en-US" dirty="0"/>
          </a:p>
          <a:p>
            <a:r>
              <a:rPr lang="en-US" dirty="0"/>
              <a:t>Tender awarding (selections of the assignee firm)</a:t>
            </a:r>
          </a:p>
          <a:p>
            <a:endParaRPr lang="en-US" dirty="0"/>
          </a:p>
          <a:p>
            <a:r>
              <a:rPr lang="en-US" dirty="0"/>
              <a:t>Beginning of work/construction</a:t>
            </a:r>
          </a:p>
          <a:p>
            <a:endParaRPr lang="en-US" dirty="0"/>
          </a:p>
          <a:p>
            <a:r>
              <a:rPr lang="en-US" dirty="0"/>
              <a:t>End of work/construction with testing and delivery of keys</a:t>
            </a:r>
            <a:endParaRPr lang="it-IT" dirty="0"/>
          </a:p>
        </p:txBody>
      </p:sp>
      <p:sp>
        <p:nvSpPr>
          <p:cNvPr id="4" name="Segnaposto numero diapositiva 3"/>
          <p:cNvSpPr>
            <a:spLocks noGrp="1"/>
          </p:cNvSpPr>
          <p:nvPr>
            <p:ph type="sldNum" sz="quarter" idx="5"/>
          </p:nvPr>
        </p:nvSpPr>
        <p:spPr/>
        <p:txBody>
          <a:bodyPr/>
          <a:lstStyle/>
          <a:p>
            <a:fld id="{FC34593A-6445-42C3-9724-EE12E45D2B7B}" type="slidenum">
              <a:rPr lang="it-IT" smtClean="0"/>
              <a:t>6</a:t>
            </a:fld>
            <a:endParaRPr lang="it-IT"/>
          </a:p>
        </p:txBody>
      </p:sp>
    </p:spTree>
    <p:extLst>
      <p:ext uri="{BB962C8B-B14F-4D97-AF65-F5344CB8AC3E}">
        <p14:creationId xmlns:p14="http://schemas.microsoft.com/office/powerpoint/2010/main" val="389066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duration oh the construction phases of a single lot is explained on the basis of four sets of fixed effects</a:t>
            </a:r>
          </a:p>
          <a:p>
            <a:endParaRPr lang="en-US" dirty="0"/>
          </a:p>
          <a:p>
            <a:r>
              <a:rPr lang="en-US" dirty="0"/>
              <a:t>Each battery refers to some relevant categories regarding: the lot, the contract authority, the location of the public work, the assignee firm</a:t>
            </a:r>
          </a:p>
          <a:p>
            <a:endParaRPr lang="en-US" dirty="0"/>
          </a:p>
          <a:p>
            <a:r>
              <a:rPr lang="en-US" dirty="0"/>
              <a:t>The error term is log-normally distributed</a:t>
            </a:r>
          </a:p>
          <a:p>
            <a:endParaRPr lang="en-US" dirty="0"/>
          </a:p>
          <a:p>
            <a:endParaRPr lang="it-IT" dirty="0"/>
          </a:p>
          <a:p>
            <a:pPr marL="228600" indent="-228600">
              <a:buAutoNum type="arabicParenR"/>
            </a:pPr>
            <a:r>
              <a:rPr lang="en-US" dirty="0"/>
              <a:t>Sector, Type of public work, Auction base price/amount, Selection procedure, Award criterion, Formal (ex-ante) contract duration, Type of contract (work contract, service contract, special works, etc.), Sources of financing, Subcontracted quota, Cost increase at the end of the work (difference between budgeted costs and actual costs)</a:t>
            </a:r>
          </a:p>
          <a:p>
            <a:pPr marL="228600" indent="-228600">
              <a:buAutoNum type="arabicParenR"/>
            </a:pPr>
            <a:endParaRPr lang="en-US" dirty="0"/>
          </a:p>
          <a:p>
            <a:pPr marL="228600" indent="-228600">
              <a:buAutoNum type="arabicParenR"/>
            </a:pPr>
            <a:r>
              <a:rPr lang="it-IT" dirty="0"/>
              <a:t>Delays in payments, Legal </a:t>
            </a:r>
            <a:r>
              <a:rPr lang="it-IT" dirty="0" err="1"/>
              <a:t>form</a:t>
            </a:r>
            <a:r>
              <a:rPr lang="it-IT" dirty="0"/>
              <a:t> of CA, </a:t>
            </a:r>
            <a:r>
              <a:rPr lang="en-US" dirty="0"/>
              <a:t>Average age of employees, Single/Associated/Central CA, CA of Big City (provincial Capital), Experience of CA (qualification proxy)</a:t>
            </a:r>
          </a:p>
          <a:p>
            <a:pPr marL="228600" indent="-228600">
              <a:buAutoNum type="arabicParenR"/>
            </a:pPr>
            <a:endParaRPr lang="en-US" dirty="0"/>
          </a:p>
          <a:p>
            <a:pPr marL="228600" indent="-228600">
              <a:buAutoNum type="arabicParenR"/>
            </a:pPr>
            <a:r>
              <a:rPr lang="en-US" dirty="0"/>
              <a:t>Macro-area (South, center, North-E, North-W), Population of the Municipality (in which the construction site is located), Dimension of the Municipality, Per-capita income of the Municipality, </a:t>
            </a:r>
            <a:r>
              <a:rPr lang="it-IT" dirty="0" err="1"/>
              <a:t>Urbanization</a:t>
            </a:r>
            <a:r>
              <a:rPr lang="it-IT" dirty="0"/>
              <a:t> </a:t>
            </a:r>
            <a:r>
              <a:rPr lang="it-IT" dirty="0" err="1"/>
              <a:t>level</a:t>
            </a:r>
            <a:endParaRPr lang="it-IT" dirty="0"/>
          </a:p>
          <a:p>
            <a:pPr marL="228600" indent="-228600">
              <a:buAutoNum type="arabicParenR"/>
            </a:pPr>
            <a:endParaRPr lang="it-IT" dirty="0"/>
          </a:p>
          <a:p>
            <a:pPr marL="228600" indent="-228600">
              <a:buAutoNum type="arabicParenR"/>
            </a:pPr>
            <a:r>
              <a:rPr lang="it-IT" dirty="0" err="1"/>
              <a:t>Number</a:t>
            </a:r>
            <a:r>
              <a:rPr lang="it-IT" dirty="0"/>
              <a:t> of employees, Location of the CA with </a:t>
            </a:r>
            <a:r>
              <a:rPr lang="it-IT" dirty="0" err="1"/>
              <a:t>respect</a:t>
            </a:r>
            <a:r>
              <a:rPr lang="it-IT" dirty="0"/>
              <a:t> to the </a:t>
            </a:r>
            <a:r>
              <a:rPr lang="it-IT" dirty="0" err="1"/>
              <a:t>assignee</a:t>
            </a:r>
            <a:r>
              <a:rPr lang="it-IT" dirty="0"/>
              <a:t> </a:t>
            </a:r>
            <a:r>
              <a:rPr lang="it-IT" dirty="0" err="1"/>
              <a:t>firm</a:t>
            </a:r>
            <a:r>
              <a:rPr lang="it-IT" dirty="0"/>
              <a:t>, Experience of the </a:t>
            </a:r>
            <a:r>
              <a:rPr lang="it-IT" dirty="0" err="1"/>
              <a:t>firm</a:t>
            </a:r>
            <a:r>
              <a:rPr lang="it-IT" dirty="0"/>
              <a:t>, </a:t>
            </a:r>
            <a:r>
              <a:rPr lang="it-IT" dirty="0" err="1"/>
              <a:t>Number</a:t>
            </a:r>
            <a:r>
              <a:rPr lang="it-IT" dirty="0"/>
              <a:t> and </a:t>
            </a:r>
            <a:r>
              <a:rPr lang="it-IT" dirty="0" err="1"/>
              <a:t>kinds</a:t>
            </a:r>
            <a:r>
              <a:rPr lang="it-IT" dirty="0"/>
              <a:t> of SOA </a:t>
            </a:r>
            <a:r>
              <a:rPr lang="it-IT" dirty="0" err="1"/>
              <a:t>certifications</a:t>
            </a:r>
            <a:r>
              <a:rPr lang="it-IT" dirty="0"/>
              <a:t> (</a:t>
            </a:r>
            <a:r>
              <a:rPr lang="en-US" dirty="0"/>
              <a:t>the SOA is a certification that the company has the skills, equipment and experience to participate in tenders above certain value thresholds or in certain sectors), nature of the firm (legal form, consortium / group of companies, ATI Temporary association of companies)</a:t>
            </a:r>
            <a:endParaRPr lang="it-IT" dirty="0"/>
          </a:p>
          <a:p>
            <a:pPr marL="228600" indent="-228600">
              <a:buAutoNum type="arabicParenR"/>
            </a:pPr>
            <a:endParaRPr lang="it-IT" dirty="0"/>
          </a:p>
          <a:p>
            <a:pPr marL="0" indent="0">
              <a:buNone/>
            </a:pPr>
            <a:r>
              <a:rPr lang="en-US" dirty="0"/>
              <a:t>Continuous variables are categorized (per intervals or per percentiles) in order for these categories to be used as «dummy» variables to estimate the relative fixed effects</a:t>
            </a:r>
            <a:endParaRPr lang="it-IT" dirty="0"/>
          </a:p>
        </p:txBody>
      </p:sp>
      <p:sp>
        <p:nvSpPr>
          <p:cNvPr id="4" name="Segnaposto numero diapositiva 3"/>
          <p:cNvSpPr>
            <a:spLocks noGrp="1"/>
          </p:cNvSpPr>
          <p:nvPr>
            <p:ph type="sldNum" sz="quarter" idx="5"/>
          </p:nvPr>
        </p:nvSpPr>
        <p:spPr/>
        <p:txBody>
          <a:bodyPr/>
          <a:lstStyle/>
          <a:p>
            <a:fld id="{FC34593A-6445-42C3-9724-EE12E45D2B7B}" type="slidenum">
              <a:rPr lang="it-IT" smtClean="0"/>
              <a:t>7</a:t>
            </a:fld>
            <a:endParaRPr lang="it-IT"/>
          </a:p>
        </p:txBody>
      </p:sp>
    </p:spTree>
    <p:extLst>
      <p:ext uri="{BB962C8B-B14F-4D97-AF65-F5344CB8AC3E}">
        <p14:creationId xmlns:p14="http://schemas.microsoft.com/office/powerpoint/2010/main" val="428463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There are many regressors, both because there are many dimensions that influence the duration of contracts, and because they act as control variables on each other</a:t>
            </a:r>
          </a:p>
          <a:p>
            <a:endParaRPr lang="en-US" dirty="0"/>
          </a:p>
          <a:p>
            <a:r>
              <a:rPr lang="en-US" dirty="0"/>
              <a:t>For the sole fact that a construction site (or the territory where the public work takes place) is in the South, its duration is 4% longer than in the Center and over 15% longer than in the North</a:t>
            </a:r>
          </a:p>
          <a:p>
            <a:endParaRPr lang="en-US" dirty="0"/>
          </a:p>
          <a:p>
            <a:r>
              <a:rPr lang="en-US" dirty="0"/>
              <a:t>Extended phase: since the publications of the tender notice to the end of the work</a:t>
            </a:r>
          </a:p>
          <a:p>
            <a:endParaRPr lang="en-US" dirty="0"/>
          </a:p>
          <a:p>
            <a:r>
              <a:rPr lang="en-US" dirty="0"/>
              <a:t>This result is controlled for all other dimensions and characteristics of the public tender</a:t>
            </a:r>
          </a:p>
        </p:txBody>
      </p:sp>
      <p:sp>
        <p:nvSpPr>
          <p:cNvPr id="4" name="Segnaposto numero diapositiva 3"/>
          <p:cNvSpPr>
            <a:spLocks noGrp="1"/>
          </p:cNvSpPr>
          <p:nvPr>
            <p:ph type="sldNum" sz="quarter" idx="5"/>
          </p:nvPr>
        </p:nvSpPr>
        <p:spPr/>
        <p:txBody>
          <a:bodyPr/>
          <a:lstStyle/>
          <a:p>
            <a:fld id="{FC34593A-6445-42C3-9724-EE12E45D2B7B}" type="slidenum">
              <a:rPr lang="it-IT" smtClean="0"/>
              <a:t>8</a:t>
            </a:fld>
            <a:endParaRPr lang="it-IT"/>
          </a:p>
        </p:txBody>
      </p:sp>
    </p:spTree>
    <p:extLst>
      <p:ext uri="{BB962C8B-B14F-4D97-AF65-F5344CB8AC3E}">
        <p14:creationId xmlns:p14="http://schemas.microsoft.com/office/powerpoint/2010/main" val="297312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the Centre-North, local CA (Municipalities acting as CA) do at least as good as the other kinds of CA*</a:t>
            </a: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*State/Central/National level buyer, Regional, Publicly-owned or Publicly-participated company, Private operators / private providers / Concessionaries of public services </a:t>
            </a: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South shows a diametrically opposite situation. Here it is always better for the CA to be far from the Local Authorities (Municipalities or other local offices). Regional or state-level CAs, or Unified(Aggregated Purchasing Centres, do significantly better than local Cas</a:t>
            </a: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Publicly held companies or Public concessionaries do by far better than local CAs in the South</a:t>
            </a: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Double Intuition: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Local CAs in the South suffer from the same gap of efficiency and effectiveness generally separating the South from the rest of the Country (taking roots in a long list of causes)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Moving to Regional or Central CAs reduce to some extent this gap. CAs more accustomed to market rules and market procedures (like big publicly held companies o concessionaries of public service on a national scale) are able to do much better than the average performance of the territory in which they occasionally manage tenders**</a:t>
            </a:r>
          </a:p>
          <a:p>
            <a:pPr marL="342900" lvl="0" indent="-342900">
              <a:lnSpc>
                <a:spcPct val="107000"/>
              </a:lnSpc>
              <a:spcAft>
                <a:spcPts val="800"/>
              </a:spcAft>
              <a:buFont typeface="+mj-lt"/>
              <a:buAutoNum type="arabicParenR"/>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t>Such as, for example, RFI in the management of lots for the construction of new railway sections in the basin of a Province or a group of border Municipalities</a:t>
            </a:r>
            <a:endParaRPr lang="it-IT" dirty="0"/>
          </a:p>
        </p:txBody>
      </p:sp>
      <p:sp>
        <p:nvSpPr>
          <p:cNvPr id="4" name="Segnaposto numero diapositiva 3"/>
          <p:cNvSpPr>
            <a:spLocks noGrp="1"/>
          </p:cNvSpPr>
          <p:nvPr>
            <p:ph type="sldNum" sz="quarter" idx="5"/>
          </p:nvPr>
        </p:nvSpPr>
        <p:spPr/>
        <p:txBody>
          <a:bodyPr/>
          <a:lstStyle/>
          <a:p>
            <a:fld id="{FC34593A-6445-42C3-9724-EE12E45D2B7B}" type="slidenum">
              <a:rPr lang="it-IT" smtClean="0"/>
              <a:t>9</a:t>
            </a:fld>
            <a:endParaRPr lang="it-IT"/>
          </a:p>
        </p:txBody>
      </p:sp>
    </p:spTree>
    <p:extLst>
      <p:ext uri="{BB962C8B-B14F-4D97-AF65-F5344CB8AC3E}">
        <p14:creationId xmlns:p14="http://schemas.microsoft.com/office/powerpoint/2010/main" val="176566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a:t>Open tenders leads to longer total duration of works than Negotiated procedures (with or without publication of tender notice) and than Direct awarding (direct selection of the firm)</a:t>
            </a:r>
          </a:p>
          <a:p>
            <a:endParaRPr lang="it-IT"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Open tenders lead to longer total duration of works than Negotiated procedures (with or without publication of tender notice) and Direct awarding (direct selection of the firm)</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first sight, this should not be surprising, because tenders open to all have a heavier bulk of bureaucracy and more legal passages to be performed. It is sufficient to think to the time necessary for the scrutiny of all offers, in the case of numerous  participants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r>
              <a:rPr lang="en-US" dirty="0"/>
              <a:t>But it is worth noticing that it is not only the duration of the tender procedure per se to be longer, but also the total duration since the publication of the tender notice and the selection of the firm till the end of the work</a:t>
            </a:r>
          </a:p>
          <a:p>
            <a:endParaRPr lang="en-US" dirty="0"/>
          </a:p>
          <a:p>
            <a:r>
              <a:rPr lang="en-US" dirty="0"/>
              <a:t>This implies that, apparently, a procedure that is longer, more detailed, more market oriented, less open to discretion, designed to select directly the best firm without any other contingent evaluations, is not able to sufficiently speed up the construction phase to take advantage of the longer time spent in the assignment phase</a:t>
            </a:r>
          </a:p>
          <a:p>
            <a:endParaRPr lang="en-US" dirty="0"/>
          </a:p>
          <a:p>
            <a:r>
              <a:rPr lang="en-US" dirty="0"/>
              <a:t>This observation leads to two consequences for the policy:</a:t>
            </a:r>
          </a:p>
          <a:p>
            <a:endParaRPr lang="en-US" dirty="0"/>
          </a:p>
          <a:p>
            <a:pPr marL="228600" indent="-228600">
              <a:buAutoNum type="arabicParenR"/>
            </a:pPr>
            <a:r>
              <a:rPr lang="en-US" dirty="0"/>
              <a:t>The convenience of adopting open tenders is to be found in the level of quality and precision and durability of the work over time (dimensions not taken into consideration here)</a:t>
            </a:r>
          </a:p>
          <a:p>
            <a:pPr marL="228600" indent="-228600">
              <a:buAutoNum type="arabicParenR"/>
            </a:pPr>
            <a:endParaRPr lang="en-US" dirty="0"/>
          </a:p>
          <a:p>
            <a:pPr marL="228600" indent="-228600">
              <a:buAutoNum type="arabicParenR"/>
            </a:pPr>
            <a:r>
              <a:rPr lang="en-US" dirty="0"/>
              <a:t>There is room for other simpler procedures, depending on the importance we give to the timeliness of the choice of the contractor and the completion of the works, the value of the contract, and above all the information available to the CA. Direct assignment can be quick and decisive, but implies a very high level of responsibility for the CA</a:t>
            </a:r>
            <a:endParaRPr lang="it-IT" dirty="0"/>
          </a:p>
        </p:txBody>
      </p:sp>
      <p:sp>
        <p:nvSpPr>
          <p:cNvPr id="4" name="Segnaposto numero diapositiva 3"/>
          <p:cNvSpPr>
            <a:spLocks noGrp="1"/>
          </p:cNvSpPr>
          <p:nvPr>
            <p:ph type="sldNum" sz="quarter" idx="5"/>
          </p:nvPr>
        </p:nvSpPr>
        <p:spPr/>
        <p:txBody>
          <a:bodyPr/>
          <a:lstStyle/>
          <a:p>
            <a:fld id="{FC34593A-6445-42C3-9724-EE12E45D2B7B}" type="slidenum">
              <a:rPr lang="it-IT" smtClean="0"/>
              <a:t>10</a:t>
            </a:fld>
            <a:endParaRPr lang="it-IT"/>
          </a:p>
        </p:txBody>
      </p:sp>
    </p:spTree>
    <p:extLst>
      <p:ext uri="{BB962C8B-B14F-4D97-AF65-F5344CB8AC3E}">
        <p14:creationId xmlns:p14="http://schemas.microsoft.com/office/powerpoint/2010/main" val="263967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5871523-1218-4245-9762-3A8AD7F4A0BB}" type="datetimeFigureOut">
              <a:rPr lang="it-IT" smtClean="0"/>
              <a:t>14/09/2023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391893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5871523-1218-4245-9762-3A8AD7F4A0BB}" type="datetimeFigureOut">
              <a:rPr lang="it-IT" smtClean="0"/>
              <a:t>14/09/2023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242128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5871523-1218-4245-9762-3A8AD7F4A0BB}" type="datetimeFigureOut">
              <a:rPr lang="it-IT" smtClean="0"/>
              <a:t>14/09/2023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418861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5871523-1218-4245-9762-3A8AD7F4A0BB}" type="datetimeFigureOut">
              <a:rPr lang="it-IT" smtClean="0"/>
              <a:t>14/09/2023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107560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5871523-1218-4245-9762-3A8AD7F4A0BB}" type="datetimeFigureOut">
              <a:rPr lang="it-IT" smtClean="0"/>
              <a:t>14/09/2023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43452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5871523-1218-4245-9762-3A8AD7F4A0BB}" type="datetimeFigureOut">
              <a:rPr lang="it-IT" smtClean="0"/>
              <a:t>14/09/2023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51054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5871523-1218-4245-9762-3A8AD7F4A0BB}" type="datetimeFigureOut">
              <a:rPr lang="it-IT" smtClean="0"/>
              <a:t>14/09/2023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306881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5871523-1218-4245-9762-3A8AD7F4A0BB}" type="datetimeFigureOut">
              <a:rPr lang="it-IT" smtClean="0"/>
              <a:t>14/09/2023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37434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5871523-1218-4245-9762-3A8AD7F4A0BB}" type="datetimeFigureOut">
              <a:rPr lang="it-IT" smtClean="0"/>
              <a:t>14/09/2023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299402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5871523-1218-4245-9762-3A8AD7F4A0BB}" type="datetimeFigureOut">
              <a:rPr lang="it-IT" smtClean="0"/>
              <a:t>14/09/2023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202954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5871523-1218-4245-9762-3A8AD7F4A0BB}" type="datetimeFigureOut">
              <a:rPr lang="it-IT" smtClean="0"/>
              <a:t>14/09/2023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430A71-E92E-4323-BF18-070638A45026}" type="slidenum">
              <a:rPr lang="it-IT" smtClean="0"/>
              <a:t>‹N›</a:t>
            </a:fld>
            <a:endParaRPr lang="it-IT"/>
          </a:p>
        </p:txBody>
      </p:sp>
    </p:spTree>
    <p:extLst>
      <p:ext uri="{BB962C8B-B14F-4D97-AF65-F5344CB8AC3E}">
        <p14:creationId xmlns:p14="http://schemas.microsoft.com/office/powerpoint/2010/main" val="183788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71523-1218-4245-9762-3A8AD7F4A0BB}" type="datetimeFigureOut">
              <a:rPr lang="it-IT" smtClean="0"/>
              <a:t>14/09/2023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30A71-E92E-4323-BF18-070638A45026}" type="slidenum">
              <a:rPr lang="it-IT" smtClean="0"/>
              <a:t>‹N›</a:t>
            </a:fld>
            <a:endParaRPr lang="it-IT"/>
          </a:p>
        </p:txBody>
      </p:sp>
    </p:spTree>
    <p:extLst>
      <p:ext uri="{BB962C8B-B14F-4D97-AF65-F5344CB8AC3E}">
        <p14:creationId xmlns:p14="http://schemas.microsoft.com/office/powerpoint/2010/main" val="3561550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9FB224E-1D2A-2170-5392-BEB7C65BFBEF}"/>
              </a:ext>
            </a:extLst>
          </p:cNvPr>
          <p:cNvPicPr>
            <a:picLocks noChangeAspect="1"/>
          </p:cNvPicPr>
          <p:nvPr/>
        </p:nvPicPr>
        <p:blipFill>
          <a:blip r:embed="rId3"/>
          <a:stretch>
            <a:fillRect/>
          </a:stretch>
        </p:blipFill>
        <p:spPr>
          <a:xfrm>
            <a:off x="5125853" y="5741968"/>
            <a:ext cx="1819529" cy="933580"/>
          </a:xfrm>
          <a:prstGeom prst="rect">
            <a:avLst/>
          </a:prstGeom>
        </p:spPr>
      </p:pic>
      <p:sp>
        <p:nvSpPr>
          <p:cNvPr id="7" name="Titolo 4"/>
          <p:cNvSpPr>
            <a:spLocks noGrp="1"/>
          </p:cNvSpPr>
          <p:nvPr/>
        </p:nvSpPr>
        <p:spPr>
          <a:xfrm>
            <a:off x="851818" y="867296"/>
            <a:ext cx="10619117" cy="753248"/>
          </a:xfrm>
          <a:prstGeom prst="rect">
            <a:avLst/>
          </a:prstGeom>
          <a:noFill/>
        </p:spPr>
        <p:txBody>
          <a:bodyPr vert="horz" lIns="0" tIns="0" rIns="0" bIns="0" rtlCol="0" anchor="t" anchorCtr="0">
            <a:noAutofit/>
          </a:bodyPr>
          <a:lstStyle>
            <a:lvl1pPr algn="ctr" defTabSz="914400" rtl="0" eaLnBrk="1" latinLnBrk="0" hangingPunct="1">
              <a:spcBef>
                <a:spcPct val="0"/>
              </a:spcBef>
              <a:buNone/>
              <a:defRPr sz="4400" kern="1200">
                <a:solidFill>
                  <a:srgbClr val="93193C"/>
                </a:solidFill>
                <a:latin typeface="+mj-lt"/>
                <a:ea typeface="+mj-ea"/>
                <a:cs typeface="+mj-cs"/>
              </a:defRPr>
            </a:lvl1pPr>
          </a:lstStyle>
          <a:p>
            <a:r>
              <a:rPr lang="it-IT" sz="4800" dirty="0"/>
              <a:t>UNA VALUTAZIONE DEL</a:t>
            </a:r>
          </a:p>
          <a:p>
            <a:r>
              <a:rPr lang="it-IT" sz="4800" dirty="0"/>
              <a:t>NUOVO CODICE DEGLI APPALTI</a:t>
            </a:r>
          </a:p>
        </p:txBody>
      </p:sp>
      <p:sp>
        <p:nvSpPr>
          <p:cNvPr id="9" name="Segnaposto contenuto 6"/>
          <p:cNvSpPr>
            <a:spLocks noGrp="1"/>
          </p:cNvSpPr>
          <p:nvPr/>
        </p:nvSpPr>
        <p:spPr>
          <a:xfrm>
            <a:off x="2903270" y="3711938"/>
            <a:ext cx="6264696" cy="619946"/>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it-IT" dirty="0">
                <a:solidFill>
                  <a:srgbClr val="93193C"/>
                </a:solidFill>
                <a:latin typeface="Calibri" panose="020F0502020204030204" pitchFamily="34" charset="0"/>
                <a:cs typeface="Times New Roman" panose="02020603050405020304" pitchFamily="18" charset="0"/>
              </a:rPr>
              <a:t>15 Settembre 2023 – Verona</a:t>
            </a:r>
          </a:p>
        </p:txBody>
      </p:sp>
      <p:sp>
        <p:nvSpPr>
          <p:cNvPr id="10" name="CasellaDiTesto 7"/>
          <p:cNvSpPr txBox="1"/>
          <p:nvPr/>
        </p:nvSpPr>
        <p:spPr>
          <a:xfrm rot="5400000">
            <a:off x="5758619" y="-1299165"/>
            <a:ext cx="553998" cy="8892482"/>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chemeClr val="tx2"/>
                </a:solidFill>
              </a:rPr>
              <a:t>G. Gori – P. Lattarulo – M.R. Marino – N.C. Salerno</a:t>
            </a:r>
          </a:p>
        </p:txBody>
      </p:sp>
      <p:pic>
        <p:nvPicPr>
          <p:cNvPr id="11" name="Immagine 10">
            <a:extLst>
              <a:ext uri="{FF2B5EF4-FFF2-40B4-BE49-F238E27FC236}">
                <a16:creationId xmlns:a16="http://schemas.microsoft.com/office/drawing/2014/main" id="{6C16BFAA-C423-C94B-779A-0B40F5084F48}"/>
              </a:ext>
            </a:extLst>
          </p:cNvPr>
          <p:cNvPicPr>
            <a:picLocks noChangeAspect="1"/>
          </p:cNvPicPr>
          <p:nvPr/>
        </p:nvPicPr>
        <p:blipFill>
          <a:blip r:embed="rId4"/>
          <a:stretch>
            <a:fillRect/>
          </a:stretch>
        </p:blipFill>
        <p:spPr>
          <a:xfrm>
            <a:off x="8634639" y="5780198"/>
            <a:ext cx="3257550" cy="895350"/>
          </a:xfrm>
          <a:prstGeom prst="rect">
            <a:avLst/>
          </a:prstGeom>
        </p:spPr>
      </p:pic>
      <p:pic>
        <p:nvPicPr>
          <p:cNvPr id="12" name="Immagine 11">
            <a:extLst>
              <a:ext uri="{FF2B5EF4-FFF2-40B4-BE49-F238E27FC236}">
                <a16:creationId xmlns:a16="http://schemas.microsoft.com/office/drawing/2014/main" id="{598913E7-25DD-291F-4D7E-05D76A24C7B1}"/>
              </a:ext>
            </a:extLst>
          </p:cNvPr>
          <p:cNvPicPr>
            <a:picLocks noChangeAspect="1"/>
          </p:cNvPicPr>
          <p:nvPr/>
        </p:nvPicPr>
        <p:blipFill>
          <a:blip r:embed="rId5"/>
          <a:stretch>
            <a:fillRect/>
          </a:stretch>
        </p:blipFill>
        <p:spPr>
          <a:xfrm>
            <a:off x="463346" y="5949648"/>
            <a:ext cx="2439924" cy="687324"/>
          </a:xfrm>
          <a:prstGeom prst="rect">
            <a:avLst/>
          </a:prstGeom>
        </p:spPr>
      </p:pic>
      <p:sp>
        <p:nvSpPr>
          <p:cNvPr id="6" name="Rettangolo 5"/>
          <p:cNvSpPr/>
          <p:nvPr/>
        </p:nvSpPr>
        <p:spPr>
          <a:xfrm>
            <a:off x="0" y="0"/>
            <a:ext cx="12192000" cy="6857999"/>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1369966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a:off x="0" y="512744"/>
            <a:ext cx="923330" cy="5832511"/>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RISULTATI 3/8</a:t>
            </a:r>
          </a:p>
        </p:txBody>
      </p:sp>
      <p:pic>
        <p:nvPicPr>
          <p:cNvPr id="3" name="Immagine 2">
            <a:extLst>
              <a:ext uri="{FF2B5EF4-FFF2-40B4-BE49-F238E27FC236}">
                <a16:creationId xmlns:a16="http://schemas.microsoft.com/office/drawing/2014/main" id="{5414C8A0-05D9-3EDC-2811-F77605FBF914}"/>
              </a:ext>
            </a:extLst>
          </p:cNvPr>
          <p:cNvPicPr>
            <a:picLocks noChangeAspect="1"/>
          </p:cNvPicPr>
          <p:nvPr/>
        </p:nvPicPr>
        <p:blipFill>
          <a:blip r:embed="rId3"/>
          <a:stretch>
            <a:fillRect/>
          </a:stretch>
        </p:blipFill>
        <p:spPr>
          <a:xfrm>
            <a:off x="1763751" y="959005"/>
            <a:ext cx="8664498" cy="4939990"/>
          </a:xfrm>
          <a:prstGeom prst="rect">
            <a:avLst/>
          </a:prstGeom>
        </p:spPr>
      </p:pic>
    </p:spTree>
    <p:extLst>
      <p:ext uri="{BB962C8B-B14F-4D97-AF65-F5344CB8AC3E}">
        <p14:creationId xmlns:p14="http://schemas.microsoft.com/office/powerpoint/2010/main" val="288645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a:off x="0" y="512744"/>
            <a:ext cx="923330" cy="5832511"/>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RISULTATI 4/8</a:t>
            </a:r>
          </a:p>
        </p:txBody>
      </p:sp>
      <p:pic>
        <p:nvPicPr>
          <p:cNvPr id="5" name="Immagine 4">
            <a:extLst>
              <a:ext uri="{FF2B5EF4-FFF2-40B4-BE49-F238E27FC236}">
                <a16:creationId xmlns:a16="http://schemas.microsoft.com/office/drawing/2014/main" id="{E7D04199-D26A-E69E-783D-1A209801A5AD}"/>
              </a:ext>
            </a:extLst>
          </p:cNvPr>
          <p:cNvPicPr>
            <a:picLocks noChangeAspect="1"/>
          </p:cNvPicPr>
          <p:nvPr/>
        </p:nvPicPr>
        <p:blipFill>
          <a:blip r:embed="rId3"/>
          <a:stretch>
            <a:fillRect/>
          </a:stretch>
        </p:blipFill>
        <p:spPr>
          <a:xfrm>
            <a:off x="1446638" y="774777"/>
            <a:ext cx="10151624" cy="5408553"/>
          </a:xfrm>
          <a:prstGeom prst="rect">
            <a:avLst/>
          </a:prstGeom>
        </p:spPr>
      </p:pic>
    </p:spTree>
    <p:extLst>
      <p:ext uri="{BB962C8B-B14F-4D97-AF65-F5344CB8AC3E}">
        <p14:creationId xmlns:p14="http://schemas.microsoft.com/office/powerpoint/2010/main" val="200860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a:off x="0" y="512744"/>
            <a:ext cx="923330" cy="5832511"/>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RISULTATI 5/8</a:t>
            </a:r>
          </a:p>
        </p:txBody>
      </p:sp>
      <p:pic>
        <p:nvPicPr>
          <p:cNvPr id="3" name="Immagine 2">
            <a:extLst>
              <a:ext uri="{FF2B5EF4-FFF2-40B4-BE49-F238E27FC236}">
                <a16:creationId xmlns:a16="http://schemas.microsoft.com/office/drawing/2014/main" id="{C94F2004-FDFF-8887-7ECC-7ACA85833031}"/>
              </a:ext>
            </a:extLst>
          </p:cNvPr>
          <p:cNvPicPr>
            <a:picLocks noChangeAspect="1"/>
          </p:cNvPicPr>
          <p:nvPr/>
        </p:nvPicPr>
        <p:blipFill>
          <a:blip r:embed="rId3"/>
          <a:stretch>
            <a:fillRect/>
          </a:stretch>
        </p:blipFill>
        <p:spPr>
          <a:xfrm>
            <a:off x="1336520" y="689806"/>
            <a:ext cx="10417330" cy="5478388"/>
          </a:xfrm>
          <a:prstGeom prst="rect">
            <a:avLst/>
          </a:prstGeom>
        </p:spPr>
      </p:pic>
    </p:spTree>
    <p:extLst>
      <p:ext uri="{BB962C8B-B14F-4D97-AF65-F5344CB8AC3E}">
        <p14:creationId xmlns:p14="http://schemas.microsoft.com/office/powerpoint/2010/main" val="60101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a:off x="0" y="512744"/>
            <a:ext cx="923330" cy="5832511"/>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RISULTATI 6/8</a:t>
            </a:r>
          </a:p>
        </p:txBody>
      </p:sp>
      <p:pic>
        <p:nvPicPr>
          <p:cNvPr id="5" name="Immagine 4">
            <a:extLst>
              <a:ext uri="{FF2B5EF4-FFF2-40B4-BE49-F238E27FC236}">
                <a16:creationId xmlns:a16="http://schemas.microsoft.com/office/drawing/2014/main" id="{37B1B893-6E98-3CC2-A7E4-BE0911AA5D45}"/>
              </a:ext>
            </a:extLst>
          </p:cNvPr>
          <p:cNvPicPr>
            <a:picLocks noChangeAspect="1"/>
          </p:cNvPicPr>
          <p:nvPr/>
        </p:nvPicPr>
        <p:blipFill>
          <a:blip r:embed="rId3"/>
          <a:stretch>
            <a:fillRect/>
          </a:stretch>
        </p:blipFill>
        <p:spPr>
          <a:xfrm>
            <a:off x="1500303" y="644489"/>
            <a:ext cx="10311914" cy="5668537"/>
          </a:xfrm>
          <a:prstGeom prst="rect">
            <a:avLst/>
          </a:prstGeom>
        </p:spPr>
      </p:pic>
    </p:spTree>
    <p:extLst>
      <p:ext uri="{BB962C8B-B14F-4D97-AF65-F5344CB8AC3E}">
        <p14:creationId xmlns:p14="http://schemas.microsoft.com/office/powerpoint/2010/main" val="359406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a:off x="0" y="512744"/>
            <a:ext cx="923330" cy="5832511"/>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RISULTATI 7/8</a:t>
            </a:r>
          </a:p>
        </p:txBody>
      </p:sp>
      <p:pic>
        <p:nvPicPr>
          <p:cNvPr id="3" name="Immagine 2">
            <a:extLst>
              <a:ext uri="{FF2B5EF4-FFF2-40B4-BE49-F238E27FC236}">
                <a16:creationId xmlns:a16="http://schemas.microsoft.com/office/drawing/2014/main" id="{A1157C39-DBE8-0CA3-96B7-07742AB287F1}"/>
              </a:ext>
            </a:extLst>
          </p:cNvPr>
          <p:cNvPicPr>
            <a:picLocks noChangeAspect="1"/>
          </p:cNvPicPr>
          <p:nvPr/>
        </p:nvPicPr>
        <p:blipFill>
          <a:blip r:embed="rId3"/>
          <a:stretch>
            <a:fillRect/>
          </a:stretch>
        </p:blipFill>
        <p:spPr>
          <a:xfrm>
            <a:off x="1144394" y="848770"/>
            <a:ext cx="10575906" cy="5160459"/>
          </a:xfrm>
          <a:prstGeom prst="rect">
            <a:avLst/>
          </a:prstGeom>
        </p:spPr>
      </p:pic>
    </p:spTree>
    <p:extLst>
      <p:ext uri="{BB962C8B-B14F-4D97-AF65-F5344CB8AC3E}">
        <p14:creationId xmlns:p14="http://schemas.microsoft.com/office/powerpoint/2010/main" val="286300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a:off x="0" y="512744"/>
            <a:ext cx="923330" cy="5832511"/>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RISULTATI 8/8</a:t>
            </a:r>
          </a:p>
        </p:txBody>
      </p:sp>
      <p:sp>
        <p:nvSpPr>
          <p:cNvPr id="2" name="CasellaDiTesto 7">
            <a:extLst>
              <a:ext uri="{FF2B5EF4-FFF2-40B4-BE49-F238E27FC236}">
                <a16:creationId xmlns:a16="http://schemas.microsoft.com/office/drawing/2014/main" id="{7B5466D2-F50F-6235-83EB-7CBCBC6C7A72}"/>
              </a:ext>
            </a:extLst>
          </p:cNvPr>
          <p:cNvSpPr txBox="1"/>
          <p:nvPr/>
        </p:nvSpPr>
        <p:spPr>
          <a:xfrm rot="5400000">
            <a:off x="4070471" y="-1185463"/>
            <a:ext cx="5355312" cy="9228924"/>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400" dirty="0">
                <a:solidFill>
                  <a:schemeClr val="tx2"/>
                </a:solidFill>
              </a:rPr>
              <a:t>L’</a:t>
            </a:r>
            <a:r>
              <a:rPr lang="it-IT" sz="2400" b="1" dirty="0">
                <a:solidFill>
                  <a:schemeClr val="tx2"/>
                </a:solidFill>
              </a:rPr>
              <a:t>appalto integrato </a:t>
            </a:r>
            <a:r>
              <a:rPr lang="it-IT" sz="2400" dirty="0">
                <a:solidFill>
                  <a:schemeClr val="tx2"/>
                </a:solidFill>
              </a:rPr>
              <a:t>permette mediamente di ridurre i tempi di esecuzione dell’8 per cento</a:t>
            </a:r>
            <a:r>
              <a:rPr lang="it-IT" sz="1200" dirty="0">
                <a:solidFill>
                  <a:schemeClr val="tx2"/>
                </a:solidFill>
              </a:rPr>
              <a:t> (***) </a:t>
            </a:r>
            <a:r>
              <a:rPr lang="it-IT" sz="2400" dirty="0">
                <a:solidFill>
                  <a:schemeClr val="tx2"/>
                </a:solidFill>
              </a:rPr>
              <a:t>rispetto all’appalto di sola esecuzione</a:t>
            </a:r>
          </a:p>
          <a:p>
            <a:endParaRPr lang="it-IT" sz="2400" dirty="0">
              <a:solidFill>
                <a:schemeClr val="tx2"/>
              </a:solidFill>
            </a:endParaRPr>
          </a:p>
          <a:p>
            <a:r>
              <a:rPr lang="it-IT" sz="2400" dirty="0">
                <a:solidFill>
                  <a:schemeClr val="tx2"/>
                </a:solidFill>
              </a:rPr>
              <a:t>Rispetto a finanziamenti con</a:t>
            </a:r>
            <a:r>
              <a:rPr lang="it-IT" sz="2400" b="1" dirty="0">
                <a:solidFill>
                  <a:schemeClr val="tx2"/>
                </a:solidFill>
              </a:rPr>
              <a:t> risorse </a:t>
            </a:r>
            <a:r>
              <a:rPr lang="it-IT" sz="2400" dirty="0">
                <a:solidFill>
                  <a:schemeClr val="tx2"/>
                </a:solidFill>
              </a:rPr>
              <a:t>del committente, la presenza di importanti risorse europee riduce del 14 per cento </a:t>
            </a:r>
            <a:r>
              <a:rPr lang="it-IT" sz="1200" dirty="0">
                <a:solidFill>
                  <a:schemeClr val="tx2"/>
                </a:solidFill>
              </a:rPr>
              <a:t>(***)</a:t>
            </a:r>
            <a:r>
              <a:rPr lang="it-IT" sz="2400" dirty="0">
                <a:solidFill>
                  <a:schemeClr val="tx2"/>
                </a:solidFill>
              </a:rPr>
              <a:t> i tempi complessivi, mentre quella di soggetti privati del 9 per cento </a:t>
            </a:r>
            <a:r>
              <a:rPr lang="it-IT" sz="1200" dirty="0">
                <a:solidFill>
                  <a:schemeClr val="tx2"/>
                </a:solidFill>
              </a:rPr>
              <a:t>(***)</a:t>
            </a:r>
          </a:p>
          <a:p>
            <a:endParaRPr lang="it-IT" sz="2400" dirty="0">
              <a:solidFill>
                <a:schemeClr val="tx2"/>
              </a:solidFill>
            </a:endParaRPr>
          </a:p>
          <a:p>
            <a:pPr marR="0" lvl="0" indent="0" fontAlgn="auto">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44546A"/>
                </a:solidFill>
                <a:effectLst/>
                <a:uLnTx/>
                <a:uFillTx/>
                <a:latin typeface="Calibri" panose="020F0502020204030204"/>
                <a:ea typeface="+mn-ea"/>
                <a:cs typeface="+mn-cs"/>
              </a:rPr>
              <a:t>Rispetto a finanziamenti con </a:t>
            </a:r>
            <a:r>
              <a:rPr kumimoji="0" lang="it-IT" sz="2400" b="1" i="0" u="none" strike="noStrike" kern="1200" cap="none" spc="0" normalizeH="0" baseline="0" noProof="0" dirty="0">
                <a:ln>
                  <a:noFill/>
                </a:ln>
                <a:solidFill>
                  <a:srgbClr val="44546A"/>
                </a:solidFill>
                <a:effectLst/>
                <a:uLnTx/>
                <a:uFillTx/>
                <a:latin typeface="Calibri" panose="020F0502020204030204"/>
                <a:ea typeface="+mn-ea"/>
                <a:cs typeface="+mn-cs"/>
              </a:rPr>
              <a:t>risorse</a:t>
            </a:r>
            <a:r>
              <a:rPr kumimoji="0" lang="it-IT" sz="2400" b="0" i="0" u="none" strike="noStrike" kern="1200" cap="none" spc="0" normalizeH="0" baseline="0" noProof="0" dirty="0">
                <a:ln>
                  <a:noFill/>
                </a:ln>
                <a:solidFill>
                  <a:srgbClr val="44546A"/>
                </a:solidFill>
                <a:effectLst/>
                <a:uLnTx/>
                <a:uFillTx/>
                <a:latin typeface="Calibri" panose="020F0502020204030204"/>
                <a:ea typeface="+mn-ea"/>
                <a:cs typeface="+mn-cs"/>
              </a:rPr>
              <a:t> regionali/locali, la presenza di importanti risorse centrali/statali riduce del 7 per cento </a:t>
            </a:r>
            <a:r>
              <a:rPr lang="it-IT" sz="1200" dirty="0">
                <a:solidFill>
                  <a:schemeClr val="tx2"/>
                </a:solidFill>
              </a:rPr>
              <a:t>(***) </a:t>
            </a:r>
            <a:r>
              <a:rPr kumimoji="0" lang="it-IT" sz="2400" b="0" i="0" u="none" strike="noStrike" kern="1200" cap="none" spc="0" normalizeH="0" baseline="0" noProof="0" dirty="0">
                <a:ln>
                  <a:noFill/>
                </a:ln>
                <a:solidFill>
                  <a:srgbClr val="44546A"/>
                </a:solidFill>
                <a:effectLst/>
                <a:uLnTx/>
                <a:uFillTx/>
                <a:latin typeface="Calibri" panose="020F0502020204030204"/>
                <a:ea typeface="+mn-ea"/>
                <a:cs typeface="+mn-cs"/>
              </a:rPr>
              <a:t>i tempi complessivi </a:t>
            </a:r>
          </a:p>
          <a:p>
            <a:pPr marR="0" lvl="0" indent="0" fontAlgn="auto">
              <a:lnSpc>
                <a:spcPct val="100000"/>
              </a:lnSpc>
              <a:spcBef>
                <a:spcPts val="0"/>
              </a:spcBef>
              <a:spcAft>
                <a:spcPts val="0"/>
              </a:spcAft>
              <a:buClrTx/>
              <a:buSzTx/>
              <a:buFontTx/>
              <a:buNone/>
              <a:tabLst/>
              <a:defRPr/>
            </a:pPr>
            <a:endParaRPr lang="it-IT" sz="2400" dirty="0">
              <a:solidFill>
                <a:srgbClr val="44546A"/>
              </a:solidFill>
              <a:latin typeface="Calibri" panose="020F0502020204030204"/>
            </a:endParaRPr>
          </a:p>
          <a:p>
            <a:pPr marR="0" lvl="0" indent="0" fontAlgn="auto">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44546A"/>
                </a:solidFill>
                <a:effectLst/>
                <a:uLnTx/>
                <a:uFillTx/>
                <a:latin typeface="Calibri" panose="020F0502020204030204"/>
                <a:ea typeface="+mn-ea"/>
                <a:cs typeface="+mn-cs"/>
              </a:rPr>
              <a:t>La quota di </a:t>
            </a:r>
            <a:r>
              <a:rPr kumimoji="0" lang="it-IT" sz="2400" b="1" i="0" u="none" strike="noStrike" kern="1200" cap="none" spc="0" normalizeH="0" baseline="0" noProof="0" dirty="0">
                <a:ln>
                  <a:noFill/>
                </a:ln>
                <a:solidFill>
                  <a:srgbClr val="44546A"/>
                </a:solidFill>
                <a:effectLst/>
                <a:uLnTx/>
                <a:uFillTx/>
                <a:latin typeface="Calibri" panose="020F0502020204030204"/>
                <a:ea typeface="+mn-ea"/>
                <a:cs typeface="+mn-cs"/>
              </a:rPr>
              <a:t>subappalto</a:t>
            </a:r>
            <a:r>
              <a:rPr kumimoji="0" lang="it-IT" sz="2400" b="0" i="0" u="none" strike="noStrike" kern="1200" cap="none" spc="0" normalizeH="0" baseline="0" noProof="0" dirty="0">
                <a:ln>
                  <a:noFill/>
                </a:ln>
                <a:solidFill>
                  <a:srgbClr val="44546A"/>
                </a:solidFill>
                <a:effectLst/>
                <a:uLnTx/>
                <a:uFillTx/>
                <a:latin typeface="Calibri" panose="020F0502020204030204"/>
                <a:ea typeface="+mn-ea"/>
                <a:cs typeface="+mn-cs"/>
              </a:rPr>
              <a:t> non ha effetti significativi su</a:t>
            </a:r>
            <a:r>
              <a:rPr lang="it-IT" sz="2400" dirty="0">
                <a:solidFill>
                  <a:srgbClr val="44546A"/>
                </a:solidFill>
                <a:latin typeface="Calibri" panose="020F0502020204030204"/>
              </a:rPr>
              <a:t> durata. Anzi, al terzile inferiore della quota di risorse subappaltate corrisponde un piccolo effetto di allungamento dei cantieri </a:t>
            </a:r>
            <a:r>
              <a:rPr lang="it-IT" sz="1200" dirty="0">
                <a:solidFill>
                  <a:schemeClr val="tx2"/>
                </a:solidFill>
              </a:rPr>
              <a:t>(*)</a:t>
            </a:r>
          </a:p>
        </p:txBody>
      </p:sp>
    </p:spTree>
    <p:extLst>
      <p:ext uri="{BB962C8B-B14F-4D97-AF65-F5344CB8AC3E}">
        <p14:creationId xmlns:p14="http://schemas.microsoft.com/office/powerpoint/2010/main" val="49876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rot="5400000">
            <a:off x="5634335" y="-4573664"/>
            <a:ext cx="923330" cy="10070658"/>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SPUNTI</a:t>
            </a:r>
          </a:p>
        </p:txBody>
      </p:sp>
      <p:sp>
        <p:nvSpPr>
          <p:cNvPr id="2" name="CasellaDiTesto 7">
            <a:extLst>
              <a:ext uri="{FF2B5EF4-FFF2-40B4-BE49-F238E27FC236}">
                <a16:creationId xmlns:a16="http://schemas.microsoft.com/office/drawing/2014/main" id="{DB37C3F9-3D3A-279E-33B3-E95DDDF1C72F}"/>
              </a:ext>
            </a:extLst>
          </p:cNvPr>
          <p:cNvSpPr txBox="1"/>
          <p:nvPr/>
        </p:nvSpPr>
        <p:spPr>
          <a:xfrm rot="5400000">
            <a:off x="3506426" y="-1729594"/>
            <a:ext cx="5355312" cy="10975532"/>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buFont typeface="+mj-lt"/>
              <a:buAutoNum type="arabicPeriod"/>
            </a:pPr>
            <a:r>
              <a:rPr lang="it-IT" sz="2400" dirty="0">
                <a:solidFill>
                  <a:schemeClr val="tx2"/>
                </a:solidFill>
              </a:rPr>
              <a:t>Importanza del ruolo delle SA</a:t>
            </a:r>
            <a:endParaRPr lang="it-IT" sz="1400" dirty="0">
              <a:solidFill>
                <a:schemeClr val="tx2"/>
              </a:solidFill>
            </a:endParaRPr>
          </a:p>
          <a:p>
            <a:pPr marL="514350" indent="-514350">
              <a:buFont typeface="+mj-lt"/>
              <a:buAutoNum type="arabicPeriod"/>
            </a:pPr>
            <a:endParaRPr lang="it-IT" sz="1600" dirty="0">
              <a:solidFill>
                <a:schemeClr val="tx2"/>
              </a:solidFill>
            </a:endParaRPr>
          </a:p>
          <a:p>
            <a:pPr marL="514350" indent="-514350">
              <a:buFont typeface="+mj-lt"/>
              <a:buAutoNum type="arabicPeriod"/>
            </a:pPr>
            <a:r>
              <a:rPr lang="it-IT" sz="2400" dirty="0">
                <a:solidFill>
                  <a:schemeClr val="tx2"/>
                </a:solidFill>
              </a:rPr>
              <a:t>Importanza della qualità dell’impresa (</a:t>
            </a:r>
            <a:r>
              <a:rPr lang="it-IT" sz="2400" i="1" dirty="0">
                <a:solidFill>
                  <a:schemeClr val="tx2"/>
                </a:solidFill>
              </a:rPr>
              <a:t>rating</a:t>
            </a:r>
            <a:r>
              <a:rPr lang="it-IT" sz="2400" dirty="0">
                <a:solidFill>
                  <a:schemeClr val="tx2"/>
                </a:solidFill>
              </a:rPr>
              <a:t>)</a:t>
            </a:r>
            <a:endParaRPr lang="it-IT" sz="1400" dirty="0">
              <a:solidFill>
                <a:schemeClr val="tx2"/>
              </a:solidFill>
            </a:endParaRPr>
          </a:p>
          <a:p>
            <a:pPr marL="514350" indent="-514350">
              <a:buFont typeface="+mj-lt"/>
              <a:buAutoNum type="arabicPeriod"/>
            </a:pPr>
            <a:endParaRPr lang="it-IT" sz="1600" dirty="0">
              <a:solidFill>
                <a:schemeClr val="tx2"/>
              </a:solidFill>
            </a:endParaRPr>
          </a:p>
          <a:p>
            <a:pPr marL="514350" indent="-514350">
              <a:buFont typeface="+mj-lt"/>
              <a:buAutoNum type="arabicPeriod"/>
            </a:pPr>
            <a:r>
              <a:rPr lang="it-IT" sz="2400" dirty="0">
                <a:solidFill>
                  <a:schemeClr val="tx2"/>
                </a:solidFill>
              </a:rPr>
              <a:t>Criticità del Mezzogiorno (in particolare delle SA locali del Mezzogiorno)</a:t>
            </a:r>
          </a:p>
          <a:p>
            <a:pPr marL="514350" indent="-514350">
              <a:buFont typeface="+mj-lt"/>
              <a:buAutoNum type="arabicPeriod"/>
            </a:pPr>
            <a:endParaRPr lang="it-IT" sz="1600" dirty="0">
              <a:solidFill>
                <a:schemeClr val="tx2"/>
              </a:solidFill>
            </a:endParaRPr>
          </a:p>
          <a:p>
            <a:pPr marL="514350" indent="-514350">
              <a:buFont typeface="+mj-lt"/>
              <a:buAutoNum type="arabicPeriod"/>
            </a:pPr>
            <a:r>
              <a:rPr lang="it-IT" sz="2400" dirty="0">
                <a:solidFill>
                  <a:schemeClr val="tx2"/>
                </a:solidFill>
              </a:rPr>
              <a:t>Vantaggi di durata dell’appalto integrato</a:t>
            </a:r>
          </a:p>
          <a:p>
            <a:pPr marL="514350" indent="-514350">
              <a:buFont typeface="+mj-lt"/>
              <a:buAutoNum type="arabicPeriod"/>
            </a:pPr>
            <a:endParaRPr lang="it-IT" sz="1600" dirty="0">
              <a:solidFill>
                <a:schemeClr val="tx2"/>
              </a:solidFill>
            </a:endParaRPr>
          </a:p>
          <a:p>
            <a:pPr marL="514350" indent="-514350">
              <a:buFont typeface="+mj-lt"/>
              <a:buAutoNum type="arabicPeriod"/>
            </a:pPr>
            <a:r>
              <a:rPr lang="it-IT" sz="2400" dirty="0">
                <a:solidFill>
                  <a:schemeClr val="tx2"/>
                </a:solidFill>
              </a:rPr>
              <a:t>Possibili vantaggi del subappalto</a:t>
            </a:r>
          </a:p>
          <a:p>
            <a:pPr marL="514350" indent="-514350">
              <a:buFont typeface="+mj-lt"/>
              <a:buAutoNum type="arabicPeriod"/>
            </a:pPr>
            <a:endParaRPr lang="it-IT" sz="1600" dirty="0">
              <a:solidFill>
                <a:schemeClr val="tx2"/>
              </a:solidFill>
            </a:endParaRPr>
          </a:p>
          <a:p>
            <a:pPr marL="514350" indent="-514350">
              <a:buFont typeface="+mj-lt"/>
              <a:buAutoNum type="arabicPeriod"/>
            </a:pPr>
            <a:r>
              <a:rPr lang="it-IT" sz="2400" dirty="0">
                <a:solidFill>
                  <a:schemeClr val="tx2"/>
                </a:solidFill>
              </a:rPr>
              <a:t>Ricorso a procedure semplificate (affidamento diretto, negoziazione, massimo ribasso) non hanno effetti negativi in termini di durata complessiva dei cantieri</a:t>
            </a:r>
          </a:p>
          <a:p>
            <a:pPr marL="514350" indent="-514350">
              <a:buFont typeface="+mj-lt"/>
              <a:buAutoNum type="arabicPeriod"/>
            </a:pPr>
            <a:endParaRPr lang="it-IT" sz="1600" dirty="0">
              <a:solidFill>
                <a:schemeClr val="tx2"/>
              </a:solidFill>
            </a:endParaRPr>
          </a:p>
          <a:p>
            <a:pPr marL="514350" indent="-514350">
              <a:buFont typeface="+mj-lt"/>
              <a:buAutoNum type="arabicPeriod"/>
            </a:pPr>
            <a:r>
              <a:rPr lang="it-IT" sz="2400" dirty="0">
                <a:solidFill>
                  <a:schemeClr val="tx2"/>
                </a:solidFill>
              </a:rPr>
              <a:t>Necessario creare le condizioni affinché la più ampia possibilità decisionale delle SA abbia effetti positivi: qualità e indipendenza delle SA, </a:t>
            </a:r>
            <a:r>
              <a:rPr lang="it-IT" sz="2400" i="1" dirty="0">
                <a:solidFill>
                  <a:schemeClr val="tx2"/>
                </a:solidFill>
              </a:rPr>
              <a:t>rating</a:t>
            </a:r>
            <a:r>
              <a:rPr lang="it-IT" sz="2400" dirty="0">
                <a:solidFill>
                  <a:schemeClr val="tx2"/>
                </a:solidFill>
              </a:rPr>
              <a:t> di impresa, razionale suddivisione in lotti</a:t>
            </a:r>
          </a:p>
        </p:txBody>
      </p:sp>
    </p:spTree>
    <p:extLst>
      <p:ext uri="{BB962C8B-B14F-4D97-AF65-F5344CB8AC3E}">
        <p14:creationId xmlns:p14="http://schemas.microsoft.com/office/powerpoint/2010/main" val="157388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rot="5400000">
            <a:off x="3792955" y="-2516096"/>
            <a:ext cx="4985980" cy="10403459"/>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RIFERIMENTI</a:t>
            </a:r>
          </a:p>
          <a:p>
            <a:pPr algn="ctr"/>
            <a:endParaRPr lang="it-IT" sz="4800" b="1" dirty="0">
              <a:solidFill>
                <a:srgbClr val="93193C"/>
              </a:solidFill>
              <a:latin typeface="+mj-lt"/>
              <a:ea typeface="+mj-ea"/>
              <a:cs typeface="+mj-cs"/>
            </a:endParaRPr>
          </a:p>
          <a:p>
            <a:pPr algn="ctr"/>
            <a:endParaRPr lang="it-IT" sz="4800" b="1" dirty="0">
              <a:solidFill>
                <a:srgbClr val="93193C"/>
              </a:solidFill>
              <a:latin typeface="+mj-lt"/>
              <a:ea typeface="+mj-ea"/>
              <a:cs typeface="+mj-cs"/>
            </a:endParaRPr>
          </a:p>
          <a:p>
            <a:r>
              <a:rPr lang="it-IT" sz="2800" dirty="0">
                <a:solidFill>
                  <a:srgbClr val="93193C"/>
                </a:solidFill>
                <a:latin typeface="+mj-lt"/>
                <a:ea typeface="+mj-ea"/>
                <a:cs typeface="+mj-cs"/>
              </a:rPr>
              <a:t>Nota UPB 2-2022</a:t>
            </a:r>
          </a:p>
          <a:p>
            <a:r>
              <a:rPr lang="it-IT" sz="2800" dirty="0">
                <a:solidFill>
                  <a:schemeClr val="tx2"/>
                </a:solidFill>
              </a:rPr>
              <a:t>L’efficienza temporale nella realizzazione delle opere pubbliche in Italia</a:t>
            </a:r>
          </a:p>
          <a:p>
            <a:endParaRPr lang="it-IT" sz="2800" dirty="0">
              <a:solidFill>
                <a:schemeClr val="tx2"/>
              </a:solidFill>
            </a:endParaRPr>
          </a:p>
          <a:p>
            <a:r>
              <a:rPr lang="it-IT" sz="2800" dirty="0">
                <a:solidFill>
                  <a:srgbClr val="93193C"/>
                </a:solidFill>
                <a:latin typeface="+mj-lt"/>
                <a:ea typeface="+mj-ea"/>
                <a:cs typeface="+mj-cs"/>
              </a:rPr>
              <a:t>Economia Italiana 2/2023 (in uscita)</a:t>
            </a:r>
          </a:p>
          <a:p>
            <a:r>
              <a:rPr lang="it-IT" sz="2800" dirty="0">
                <a:solidFill>
                  <a:schemeClr val="tx2"/>
                </a:solidFill>
              </a:rPr>
              <a:t>Velocizzare i cantieri delle opere pubbliche in Italia:</a:t>
            </a:r>
          </a:p>
          <a:p>
            <a:r>
              <a:rPr lang="it-IT" sz="2800" dirty="0">
                <a:solidFill>
                  <a:schemeClr val="tx2"/>
                </a:solidFill>
              </a:rPr>
              <a:t>il nuovo Codice degli appalti alla prova</a:t>
            </a:r>
          </a:p>
        </p:txBody>
      </p:sp>
      <p:sp>
        <p:nvSpPr>
          <p:cNvPr id="2" name="CasellaDiTesto 7">
            <a:extLst>
              <a:ext uri="{FF2B5EF4-FFF2-40B4-BE49-F238E27FC236}">
                <a16:creationId xmlns:a16="http://schemas.microsoft.com/office/drawing/2014/main" id="{D983C64D-2B82-E25E-86A0-B335CFFDDC4A}"/>
              </a:ext>
            </a:extLst>
          </p:cNvPr>
          <p:cNvSpPr txBox="1"/>
          <p:nvPr/>
        </p:nvSpPr>
        <p:spPr>
          <a:xfrm rot="5400000">
            <a:off x="10496543" y="5250349"/>
            <a:ext cx="923330" cy="2074292"/>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Grazie</a:t>
            </a:r>
          </a:p>
        </p:txBody>
      </p:sp>
      <p:pic>
        <p:nvPicPr>
          <p:cNvPr id="3" name="Immagine 2">
            <a:extLst>
              <a:ext uri="{FF2B5EF4-FFF2-40B4-BE49-F238E27FC236}">
                <a16:creationId xmlns:a16="http://schemas.microsoft.com/office/drawing/2014/main" id="{523B2986-F890-42C1-8103-A7F5547286F0}"/>
              </a:ext>
            </a:extLst>
          </p:cNvPr>
          <p:cNvPicPr>
            <a:picLocks noChangeAspect="1"/>
          </p:cNvPicPr>
          <p:nvPr/>
        </p:nvPicPr>
        <p:blipFill>
          <a:blip r:embed="rId2"/>
          <a:stretch>
            <a:fillRect/>
          </a:stretch>
        </p:blipFill>
        <p:spPr>
          <a:xfrm>
            <a:off x="3148239" y="5839820"/>
            <a:ext cx="3257550" cy="895350"/>
          </a:xfrm>
          <a:prstGeom prst="rect">
            <a:avLst/>
          </a:prstGeom>
        </p:spPr>
      </p:pic>
      <p:pic>
        <p:nvPicPr>
          <p:cNvPr id="5" name="Immagine 4">
            <a:extLst>
              <a:ext uri="{FF2B5EF4-FFF2-40B4-BE49-F238E27FC236}">
                <a16:creationId xmlns:a16="http://schemas.microsoft.com/office/drawing/2014/main" id="{55F160B8-9106-EBE1-1C08-2D4A4BB7579B}"/>
              </a:ext>
            </a:extLst>
          </p:cNvPr>
          <p:cNvPicPr>
            <a:picLocks noChangeAspect="1"/>
          </p:cNvPicPr>
          <p:nvPr/>
        </p:nvPicPr>
        <p:blipFill>
          <a:blip r:embed="rId3"/>
          <a:stretch>
            <a:fillRect/>
          </a:stretch>
        </p:blipFill>
        <p:spPr>
          <a:xfrm>
            <a:off x="463346" y="5949648"/>
            <a:ext cx="2439924" cy="687324"/>
          </a:xfrm>
          <a:prstGeom prst="rect">
            <a:avLst/>
          </a:prstGeom>
        </p:spPr>
      </p:pic>
    </p:spTree>
    <p:extLst>
      <p:ext uri="{BB962C8B-B14F-4D97-AF65-F5344CB8AC3E}">
        <p14:creationId xmlns:p14="http://schemas.microsoft.com/office/powerpoint/2010/main" val="214205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rot="5400000">
            <a:off x="4389923" y="609222"/>
            <a:ext cx="4924425" cy="5639556"/>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dirty="0">
                <a:solidFill>
                  <a:schemeClr val="tx2"/>
                </a:solidFill>
              </a:rPr>
              <a:t>1. Modifiche normative </a:t>
            </a:r>
            <a:r>
              <a:rPr lang="it-IT" sz="1000" dirty="0">
                <a:solidFill>
                  <a:srgbClr val="C00000"/>
                </a:solidFill>
              </a:rPr>
              <a:t>1</a:t>
            </a:r>
          </a:p>
          <a:p>
            <a:endParaRPr lang="it-IT" sz="2800" dirty="0">
              <a:solidFill>
                <a:schemeClr val="tx2"/>
              </a:solidFill>
            </a:endParaRPr>
          </a:p>
          <a:p>
            <a:r>
              <a:rPr lang="it-IT" sz="2800" dirty="0">
                <a:solidFill>
                  <a:schemeClr val="tx2"/>
                </a:solidFill>
              </a:rPr>
              <a:t>2. Base dati </a:t>
            </a:r>
            <a:r>
              <a:rPr lang="it-IT" sz="1000" dirty="0">
                <a:solidFill>
                  <a:srgbClr val="C00000"/>
                </a:solidFill>
              </a:rPr>
              <a:t>3</a:t>
            </a:r>
          </a:p>
          <a:p>
            <a:endParaRPr lang="it-IT" sz="2800" dirty="0">
              <a:solidFill>
                <a:schemeClr val="tx2"/>
              </a:solidFill>
            </a:endParaRPr>
          </a:p>
          <a:p>
            <a:r>
              <a:rPr lang="it-IT" sz="2800" dirty="0">
                <a:solidFill>
                  <a:schemeClr val="tx2"/>
                </a:solidFill>
              </a:rPr>
              <a:t>3. Approccio econometrico </a:t>
            </a:r>
            <a:r>
              <a:rPr lang="it-IT" sz="1000" dirty="0">
                <a:solidFill>
                  <a:srgbClr val="C00000"/>
                </a:solidFill>
              </a:rPr>
              <a:t>1</a:t>
            </a:r>
          </a:p>
          <a:p>
            <a:endParaRPr lang="it-IT" sz="2800" dirty="0">
              <a:solidFill>
                <a:schemeClr val="tx2"/>
              </a:solidFill>
            </a:endParaRPr>
          </a:p>
          <a:p>
            <a:r>
              <a:rPr lang="it-IT" sz="2800" dirty="0">
                <a:solidFill>
                  <a:schemeClr val="tx2"/>
                </a:solidFill>
              </a:rPr>
              <a:t>4. Risultati della stima </a:t>
            </a:r>
            <a:r>
              <a:rPr lang="it-IT" sz="1000" dirty="0">
                <a:solidFill>
                  <a:srgbClr val="C00000"/>
                </a:solidFill>
              </a:rPr>
              <a:t>8</a:t>
            </a:r>
          </a:p>
          <a:p>
            <a:endParaRPr lang="it-IT" sz="2800" dirty="0">
              <a:solidFill>
                <a:schemeClr val="tx2"/>
              </a:solidFill>
            </a:endParaRPr>
          </a:p>
          <a:p>
            <a:r>
              <a:rPr lang="it-IT" sz="2800" dirty="0">
                <a:solidFill>
                  <a:schemeClr val="tx2"/>
                </a:solidFill>
              </a:rPr>
              <a:t>5. Spunti per la </a:t>
            </a:r>
            <a:r>
              <a:rPr lang="it-IT" sz="2800" i="1" dirty="0">
                <a:solidFill>
                  <a:schemeClr val="tx2"/>
                </a:solidFill>
              </a:rPr>
              <a:t>policy </a:t>
            </a:r>
            <a:r>
              <a:rPr lang="it-IT" sz="2800" dirty="0">
                <a:solidFill>
                  <a:schemeClr val="tx2"/>
                </a:solidFill>
              </a:rPr>
              <a:t>i </a:t>
            </a:r>
            <a:r>
              <a:rPr lang="it-IT" sz="1000" dirty="0">
                <a:solidFill>
                  <a:srgbClr val="C00000"/>
                </a:solidFill>
              </a:rPr>
              <a:t>1</a:t>
            </a:r>
          </a:p>
          <a:p>
            <a:endParaRPr lang="it-IT" sz="2800" dirty="0">
              <a:solidFill>
                <a:schemeClr val="tx2"/>
              </a:solidFill>
            </a:endParaRPr>
          </a:p>
          <a:p>
            <a:r>
              <a:rPr lang="it-IT" sz="2800" dirty="0">
                <a:solidFill>
                  <a:schemeClr val="tx2"/>
                </a:solidFill>
              </a:rPr>
              <a:t>6</a:t>
            </a:r>
            <a:r>
              <a:rPr lang="it-IT" sz="2800" i="1" dirty="0">
                <a:solidFill>
                  <a:schemeClr val="tx2"/>
                </a:solidFill>
              </a:rPr>
              <a:t> </a:t>
            </a:r>
            <a:r>
              <a:rPr lang="it-IT" sz="2800" dirty="0">
                <a:solidFill>
                  <a:schemeClr val="tx2"/>
                </a:solidFill>
              </a:rPr>
              <a:t>Riferimenti </a:t>
            </a:r>
            <a:r>
              <a:rPr lang="it-IT" sz="1000" dirty="0">
                <a:solidFill>
                  <a:srgbClr val="C00000"/>
                </a:solidFill>
              </a:rPr>
              <a:t>1</a:t>
            </a:r>
          </a:p>
        </p:txBody>
      </p:sp>
    </p:spTree>
    <p:extLst>
      <p:ext uri="{BB962C8B-B14F-4D97-AF65-F5344CB8AC3E}">
        <p14:creationId xmlns:p14="http://schemas.microsoft.com/office/powerpoint/2010/main" val="404886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rot="5400000">
            <a:off x="5589512" y="-3754056"/>
            <a:ext cx="923330" cy="8229603"/>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MODIFICHE NORMATIVE</a:t>
            </a:r>
          </a:p>
        </p:txBody>
      </p:sp>
      <p:sp>
        <p:nvSpPr>
          <p:cNvPr id="3" name="CasellaDiTesto 7"/>
          <p:cNvSpPr txBox="1"/>
          <p:nvPr/>
        </p:nvSpPr>
        <p:spPr>
          <a:xfrm rot="5400000">
            <a:off x="385240" y="1491827"/>
            <a:ext cx="5447645" cy="4531741"/>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buFont typeface="+mj-lt"/>
              <a:buAutoNum type="arabicPeriod"/>
            </a:pPr>
            <a:r>
              <a:rPr lang="it-IT" sz="2400" dirty="0">
                <a:solidFill>
                  <a:schemeClr val="tx2"/>
                </a:solidFill>
              </a:rPr>
              <a:t>Appalto integrato </a:t>
            </a:r>
            <a:br>
              <a:rPr lang="it-IT" sz="2800" dirty="0">
                <a:solidFill>
                  <a:schemeClr val="tx2"/>
                </a:solidFill>
              </a:rPr>
            </a:br>
            <a:r>
              <a:rPr lang="it-IT" sz="1400" dirty="0">
                <a:solidFill>
                  <a:schemeClr val="tx2"/>
                </a:solidFill>
              </a:rPr>
              <a:t>(solo con stazione appaltante qualificata e OEPV)</a:t>
            </a:r>
          </a:p>
          <a:p>
            <a:pPr marL="514350" indent="-514350">
              <a:buFont typeface="+mj-lt"/>
              <a:buAutoNum type="arabicPeriod"/>
            </a:pPr>
            <a:endParaRPr lang="it-IT" sz="1600" dirty="0">
              <a:solidFill>
                <a:schemeClr val="tx2"/>
              </a:solidFill>
            </a:endParaRPr>
          </a:p>
          <a:p>
            <a:pPr marL="514350" indent="-514350">
              <a:buFont typeface="+mj-lt"/>
              <a:buAutoNum type="arabicPeriod"/>
            </a:pPr>
            <a:r>
              <a:rPr lang="it-IT" sz="2400" dirty="0">
                <a:solidFill>
                  <a:schemeClr val="tx2"/>
                </a:solidFill>
              </a:rPr>
              <a:t>Affidamento diretto </a:t>
            </a:r>
            <a:r>
              <a:rPr lang="it-IT" sz="1400" dirty="0">
                <a:solidFill>
                  <a:schemeClr val="tx2"/>
                </a:solidFill>
              </a:rPr>
              <a:t>(per appalti &lt;150 mila euro) </a:t>
            </a:r>
            <a:r>
              <a:rPr lang="it-IT" sz="2400" dirty="0">
                <a:solidFill>
                  <a:schemeClr val="tx2"/>
                </a:solidFill>
              </a:rPr>
              <a:t>e Procedura negoziata s.p.b. </a:t>
            </a:r>
            <a:r>
              <a:rPr lang="it-IT" sz="1400" dirty="0">
                <a:solidFill>
                  <a:schemeClr val="tx2"/>
                </a:solidFill>
              </a:rPr>
              <a:t>(per appalti sottosoglia)</a:t>
            </a:r>
          </a:p>
          <a:p>
            <a:pPr marL="514350" indent="-514350">
              <a:buFont typeface="+mj-lt"/>
              <a:buAutoNum type="arabicPeriod"/>
            </a:pPr>
            <a:endParaRPr lang="it-IT" sz="1600" dirty="0">
              <a:solidFill>
                <a:schemeClr val="tx2"/>
              </a:solidFill>
            </a:endParaRPr>
          </a:p>
          <a:p>
            <a:pPr marL="514350" indent="-514350">
              <a:buFont typeface="+mj-lt"/>
              <a:buAutoNum type="arabicPeriod"/>
            </a:pPr>
            <a:r>
              <a:rPr lang="it-IT" sz="2400" dirty="0">
                <a:solidFill>
                  <a:schemeClr val="tx2"/>
                </a:solidFill>
              </a:rPr>
              <a:t>Obbligo di Lotti razionali e funzionali</a:t>
            </a:r>
          </a:p>
          <a:p>
            <a:pPr marL="514350" indent="-514350">
              <a:buFont typeface="+mj-lt"/>
              <a:buAutoNum type="arabicPeriod"/>
            </a:pPr>
            <a:endParaRPr lang="it-IT" sz="1600" dirty="0">
              <a:solidFill>
                <a:schemeClr val="tx2"/>
              </a:solidFill>
            </a:endParaRPr>
          </a:p>
          <a:p>
            <a:pPr marL="514350" indent="-514350">
              <a:buFont typeface="+mj-lt"/>
              <a:buAutoNum type="arabicPeriod"/>
            </a:pPr>
            <a:r>
              <a:rPr lang="it-IT" sz="2400" dirty="0">
                <a:solidFill>
                  <a:schemeClr val="tx2"/>
                </a:solidFill>
              </a:rPr>
              <a:t>Qualificazione Stazioni appaltanti (SA)</a:t>
            </a:r>
          </a:p>
          <a:p>
            <a:pPr marL="514350" indent="-514350">
              <a:buFont typeface="+mj-lt"/>
              <a:buAutoNum type="arabicPeriod"/>
            </a:pPr>
            <a:endParaRPr lang="it-IT" sz="1600" dirty="0">
              <a:solidFill>
                <a:schemeClr val="tx2"/>
              </a:solidFill>
            </a:endParaRPr>
          </a:p>
          <a:p>
            <a:pPr marL="514350" indent="-514350">
              <a:buFont typeface="+mj-lt"/>
              <a:buAutoNum type="arabicPeriod"/>
            </a:pPr>
            <a:r>
              <a:rPr lang="it-IT" sz="2400" dirty="0">
                <a:solidFill>
                  <a:schemeClr val="tx2"/>
                </a:solidFill>
              </a:rPr>
              <a:t>Gare aperte e ristrette e Procedure negoziate c.p.b. sono poste sullo stesso piano</a:t>
            </a:r>
          </a:p>
        </p:txBody>
      </p:sp>
      <p:sp>
        <p:nvSpPr>
          <p:cNvPr id="2" name="CasellaDiTesto 7">
            <a:extLst>
              <a:ext uri="{FF2B5EF4-FFF2-40B4-BE49-F238E27FC236}">
                <a16:creationId xmlns:a16="http://schemas.microsoft.com/office/drawing/2014/main" id="{ED742B4B-EA84-B058-5002-31DA8407EDD7}"/>
              </a:ext>
            </a:extLst>
          </p:cNvPr>
          <p:cNvSpPr txBox="1"/>
          <p:nvPr/>
        </p:nvSpPr>
        <p:spPr>
          <a:xfrm rot="5400000">
            <a:off x="6820782" y="1100376"/>
            <a:ext cx="4524315" cy="4531741"/>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buFont typeface="+mj-lt"/>
              <a:buAutoNum type="arabicPeriod" startAt="6"/>
            </a:pPr>
            <a:r>
              <a:rPr lang="it-IT" sz="2400" dirty="0">
                <a:solidFill>
                  <a:schemeClr val="tx2"/>
                </a:solidFill>
              </a:rPr>
              <a:t>OEPV è criterio normale di selezione. SA declina in miglior rapporto P/Q, miglior prezzo, miglior costo</a:t>
            </a:r>
            <a:endParaRPr lang="it-IT" sz="2800" dirty="0">
              <a:solidFill>
                <a:schemeClr val="tx2"/>
              </a:solidFill>
            </a:endParaRPr>
          </a:p>
          <a:p>
            <a:pPr marL="514350" indent="-514350">
              <a:buFont typeface="+mj-lt"/>
              <a:buAutoNum type="arabicPeriod" startAt="6"/>
            </a:pPr>
            <a:endParaRPr lang="it-IT" sz="1600" i="1" dirty="0">
              <a:solidFill>
                <a:schemeClr val="tx2"/>
              </a:solidFill>
            </a:endParaRPr>
          </a:p>
          <a:p>
            <a:pPr marL="514350" indent="-514350">
              <a:buFont typeface="+mj-lt"/>
              <a:buAutoNum type="arabicPeriod" startAt="6"/>
            </a:pPr>
            <a:r>
              <a:rPr lang="it-IT" sz="2400" i="1" dirty="0">
                <a:solidFill>
                  <a:schemeClr val="tx2"/>
                </a:solidFill>
              </a:rPr>
              <a:t>Rating</a:t>
            </a:r>
            <a:r>
              <a:rPr lang="it-IT" sz="2400" dirty="0">
                <a:solidFill>
                  <a:schemeClr val="tx2"/>
                </a:solidFill>
              </a:rPr>
              <a:t> sintetico di impresa </a:t>
            </a:r>
            <a:r>
              <a:rPr lang="it-IT" sz="1400" dirty="0">
                <a:solidFill>
                  <a:schemeClr val="tx2"/>
                </a:solidFill>
              </a:rPr>
              <a:t>(la pagella utilizzabile per selezionare)</a:t>
            </a:r>
          </a:p>
          <a:p>
            <a:pPr marL="514350" indent="-514350">
              <a:buFont typeface="+mj-lt"/>
              <a:buAutoNum type="arabicPeriod" startAt="6"/>
            </a:pPr>
            <a:endParaRPr lang="it-IT" sz="1600" dirty="0">
              <a:solidFill>
                <a:schemeClr val="tx2"/>
              </a:solidFill>
            </a:endParaRPr>
          </a:p>
          <a:p>
            <a:pPr marL="514350" indent="-514350">
              <a:buFont typeface="+mj-lt"/>
              <a:buAutoNum type="arabicPeriod" startAt="6"/>
            </a:pPr>
            <a:r>
              <a:rPr lang="it-IT" sz="2400" dirty="0">
                <a:solidFill>
                  <a:schemeClr val="tx2"/>
                </a:solidFill>
              </a:rPr>
              <a:t>Obbligo di digitalizzazione di tutte le fasi </a:t>
            </a:r>
            <a:r>
              <a:rPr lang="it-IT" sz="1400" dirty="0">
                <a:solidFill>
                  <a:schemeClr val="tx2"/>
                </a:solidFill>
              </a:rPr>
              <a:t>(elemento di qualificazione)</a:t>
            </a:r>
          </a:p>
          <a:p>
            <a:pPr marL="514350" indent="-514350">
              <a:buFont typeface="+mj-lt"/>
              <a:buAutoNum type="arabicPeriod" startAt="6"/>
            </a:pPr>
            <a:endParaRPr lang="it-IT" sz="1600" dirty="0">
              <a:solidFill>
                <a:schemeClr val="tx2"/>
              </a:solidFill>
            </a:endParaRPr>
          </a:p>
          <a:p>
            <a:pPr marL="514350" indent="-514350">
              <a:buFont typeface="+mj-lt"/>
              <a:buAutoNum type="arabicPeriod" startAt="6"/>
            </a:pPr>
            <a:r>
              <a:rPr lang="it-IT" sz="2400" dirty="0">
                <a:solidFill>
                  <a:schemeClr val="tx2"/>
                </a:solidFill>
              </a:rPr>
              <a:t>Subappalto senza limiti e anche «a cascata» </a:t>
            </a:r>
            <a:r>
              <a:rPr lang="it-IT" sz="1400" dirty="0">
                <a:solidFill>
                  <a:schemeClr val="tx2"/>
                </a:solidFill>
              </a:rPr>
              <a:t>(stazione appaltante può porre limiti nel singolo bando)</a:t>
            </a:r>
          </a:p>
          <a:p>
            <a:pPr marL="514350" indent="-514350">
              <a:buFont typeface="+mj-lt"/>
              <a:buAutoNum type="arabicPeriod" startAt="6"/>
            </a:pPr>
            <a:endParaRPr lang="it-IT" sz="1400" dirty="0">
              <a:solidFill>
                <a:schemeClr val="tx2"/>
              </a:solidFill>
            </a:endParaRPr>
          </a:p>
          <a:p>
            <a:pPr marL="514350" indent="-514350">
              <a:buFont typeface="+mj-lt"/>
              <a:buAutoNum type="arabicPeriod" startAt="6"/>
            </a:pPr>
            <a:r>
              <a:rPr lang="it-IT" sz="2400" dirty="0">
                <a:solidFill>
                  <a:schemeClr val="tx2"/>
                </a:solidFill>
              </a:rPr>
              <a:t>I bandi possono prevedere premi e penalità</a:t>
            </a:r>
          </a:p>
        </p:txBody>
      </p:sp>
    </p:spTree>
    <p:extLst>
      <p:ext uri="{BB962C8B-B14F-4D97-AF65-F5344CB8AC3E}">
        <p14:creationId xmlns:p14="http://schemas.microsoft.com/office/powerpoint/2010/main" val="402564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rot="5400000">
            <a:off x="5634335" y="-4573664"/>
            <a:ext cx="923330" cy="10070658"/>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I DATI</a:t>
            </a:r>
          </a:p>
        </p:txBody>
      </p:sp>
      <p:sp>
        <p:nvSpPr>
          <p:cNvPr id="3" name="CasellaDiTesto 7"/>
          <p:cNvSpPr txBox="1"/>
          <p:nvPr/>
        </p:nvSpPr>
        <p:spPr>
          <a:xfrm rot="5400000">
            <a:off x="3418344" y="-1831336"/>
            <a:ext cx="5355312" cy="11367247"/>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dirty="0">
                <a:solidFill>
                  <a:schemeClr val="tx2"/>
                </a:solidFill>
              </a:rPr>
              <a:t>Dati a livello di </a:t>
            </a:r>
            <a:r>
              <a:rPr lang="it-IT" sz="2800" b="1" dirty="0">
                <a:solidFill>
                  <a:schemeClr val="tx2"/>
                </a:solidFill>
              </a:rPr>
              <a:t>&lt;</a:t>
            </a:r>
            <a:r>
              <a:rPr lang="it-IT" sz="2800" dirty="0">
                <a:solidFill>
                  <a:schemeClr val="tx2"/>
                </a:solidFill>
              </a:rPr>
              <a:t>progetto (CUP) - territorio - stazione appaltante - lotto (CIG) - impresa </a:t>
            </a:r>
            <a:r>
              <a:rPr lang="it-IT" sz="2800" b="1" dirty="0">
                <a:solidFill>
                  <a:schemeClr val="tx2"/>
                </a:solidFill>
              </a:rPr>
              <a:t>&gt;</a:t>
            </a:r>
            <a:r>
              <a:rPr lang="it-IT" sz="2800" dirty="0">
                <a:solidFill>
                  <a:schemeClr val="tx2"/>
                </a:solidFill>
              </a:rPr>
              <a:t> </a:t>
            </a:r>
          </a:p>
          <a:p>
            <a:endParaRPr lang="it-IT" sz="2800" dirty="0">
              <a:solidFill>
                <a:schemeClr val="tx2"/>
              </a:solidFill>
            </a:endParaRPr>
          </a:p>
          <a:p>
            <a:r>
              <a:rPr lang="it-IT" sz="2800" dirty="0">
                <a:solidFill>
                  <a:schemeClr val="tx2"/>
                </a:solidFill>
              </a:rPr>
              <a:t>- Open Data ANAC</a:t>
            </a:r>
            <a:br>
              <a:rPr lang="it-IT" sz="2800" dirty="0">
                <a:solidFill>
                  <a:schemeClr val="tx2"/>
                </a:solidFill>
              </a:rPr>
            </a:br>
            <a:r>
              <a:rPr lang="it-IT" sz="2800" dirty="0">
                <a:solidFill>
                  <a:schemeClr val="tx2"/>
                </a:solidFill>
              </a:rPr>
              <a:t>- Integrazioni richieste ad ANAC (dati delle schede SIMOG)</a:t>
            </a:r>
            <a:br>
              <a:rPr lang="it-IT" sz="2800" dirty="0">
                <a:solidFill>
                  <a:schemeClr val="tx2"/>
                </a:solidFill>
              </a:rPr>
            </a:br>
            <a:r>
              <a:rPr lang="it-IT" sz="2800" dirty="0">
                <a:solidFill>
                  <a:schemeClr val="tx2"/>
                </a:solidFill>
              </a:rPr>
              <a:t>- Open Coesione su OOPP (co) finanziate da FESR nei cicli 2007-13 e 2014-20</a:t>
            </a:r>
            <a:br>
              <a:rPr lang="it-IT" sz="2800" dirty="0">
                <a:solidFill>
                  <a:schemeClr val="tx2"/>
                </a:solidFill>
              </a:rPr>
            </a:br>
            <a:r>
              <a:rPr lang="it-IT" sz="2800" dirty="0">
                <a:solidFill>
                  <a:schemeClr val="tx2"/>
                </a:solidFill>
              </a:rPr>
              <a:t>- BDAP (per ricostruire CUP)</a:t>
            </a:r>
            <a:br>
              <a:rPr lang="it-IT" sz="2800" dirty="0">
                <a:solidFill>
                  <a:schemeClr val="tx2"/>
                </a:solidFill>
              </a:rPr>
            </a:br>
            <a:br>
              <a:rPr lang="it-IT" sz="2800" dirty="0">
                <a:solidFill>
                  <a:schemeClr val="tx2"/>
                </a:solidFill>
              </a:rPr>
            </a:br>
            <a:r>
              <a:rPr lang="it-IT" sz="2800" dirty="0">
                <a:solidFill>
                  <a:schemeClr val="tx2"/>
                </a:solidFill>
              </a:rPr>
              <a:t>Si tratta di circa 340.000 procedure di lavori pubblici per un importo complessivo di circa 200 miliardi di euro nel periodo 2012-2021</a:t>
            </a:r>
            <a:br>
              <a:rPr lang="it-IT" sz="2800" dirty="0">
                <a:solidFill>
                  <a:schemeClr val="tx2"/>
                </a:solidFill>
              </a:rPr>
            </a:br>
            <a:br>
              <a:rPr lang="it-IT" sz="2800" dirty="0">
                <a:solidFill>
                  <a:schemeClr val="tx2"/>
                </a:solidFill>
              </a:rPr>
            </a:br>
            <a:r>
              <a:rPr lang="it-IT" sz="2800" dirty="0">
                <a:solidFill>
                  <a:schemeClr val="tx2"/>
                </a:solidFill>
              </a:rPr>
              <a:t>L’unità di analisi è il singolo lotto (CIG)</a:t>
            </a:r>
          </a:p>
        </p:txBody>
      </p:sp>
    </p:spTree>
    <p:extLst>
      <p:ext uri="{BB962C8B-B14F-4D97-AF65-F5344CB8AC3E}">
        <p14:creationId xmlns:p14="http://schemas.microsoft.com/office/powerpoint/2010/main" val="418818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a:off x="0" y="1315630"/>
            <a:ext cx="923330" cy="4226740"/>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I DATI</a:t>
            </a:r>
          </a:p>
        </p:txBody>
      </p:sp>
      <p:pic>
        <p:nvPicPr>
          <p:cNvPr id="2" name="Immagine 1">
            <a:extLst>
              <a:ext uri="{FF2B5EF4-FFF2-40B4-BE49-F238E27FC236}">
                <a16:creationId xmlns:a16="http://schemas.microsoft.com/office/drawing/2014/main" id="{16E32B00-95F0-61AA-F54A-6C54EA520E82}"/>
              </a:ext>
            </a:extLst>
          </p:cNvPr>
          <p:cNvPicPr>
            <a:picLocks noChangeAspect="1"/>
          </p:cNvPicPr>
          <p:nvPr/>
        </p:nvPicPr>
        <p:blipFill>
          <a:blip r:embed="rId2"/>
          <a:stretch>
            <a:fillRect/>
          </a:stretch>
        </p:blipFill>
        <p:spPr>
          <a:xfrm>
            <a:off x="2470604" y="0"/>
            <a:ext cx="7557966" cy="6858000"/>
          </a:xfrm>
          <a:prstGeom prst="rect">
            <a:avLst/>
          </a:prstGeom>
        </p:spPr>
      </p:pic>
    </p:spTree>
    <p:extLst>
      <p:ext uri="{BB962C8B-B14F-4D97-AF65-F5344CB8AC3E}">
        <p14:creationId xmlns:p14="http://schemas.microsoft.com/office/powerpoint/2010/main" val="168486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a:off x="0" y="1315630"/>
            <a:ext cx="923330" cy="4226740"/>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I DATI</a:t>
            </a:r>
          </a:p>
        </p:txBody>
      </p:sp>
      <p:pic>
        <p:nvPicPr>
          <p:cNvPr id="5" name="Immagine 4">
            <a:extLst>
              <a:ext uri="{FF2B5EF4-FFF2-40B4-BE49-F238E27FC236}">
                <a16:creationId xmlns:a16="http://schemas.microsoft.com/office/drawing/2014/main" id="{B2C896A7-EBD6-739B-A27E-3A14C5079248}"/>
              </a:ext>
            </a:extLst>
          </p:cNvPr>
          <p:cNvPicPr>
            <a:picLocks noChangeAspect="1"/>
          </p:cNvPicPr>
          <p:nvPr/>
        </p:nvPicPr>
        <p:blipFill>
          <a:blip r:embed="rId3"/>
          <a:stretch>
            <a:fillRect/>
          </a:stretch>
        </p:blipFill>
        <p:spPr>
          <a:xfrm>
            <a:off x="5042945" y="277019"/>
            <a:ext cx="4352067" cy="6330279"/>
          </a:xfrm>
          <a:prstGeom prst="rect">
            <a:avLst/>
          </a:prstGeom>
        </p:spPr>
      </p:pic>
      <p:sp>
        <p:nvSpPr>
          <p:cNvPr id="6" name="CasellaDiTesto 5">
            <a:extLst>
              <a:ext uri="{FF2B5EF4-FFF2-40B4-BE49-F238E27FC236}">
                <a16:creationId xmlns:a16="http://schemas.microsoft.com/office/drawing/2014/main" id="{3DAEA354-54CE-7F1B-1730-880B543CD984}"/>
              </a:ext>
            </a:extLst>
          </p:cNvPr>
          <p:cNvSpPr txBox="1"/>
          <p:nvPr/>
        </p:nvSpPr>
        <p:spPr>
          <a:xfrm rot="16200000">
            <a:off x="3190574" y="799972"/>
            <a:ext cx="2000014" cy="954107"/>
          </a:xfrm>
          <a:prstGeom prst="rect">
            <a:avLst/>
          </a:prstGeom>
          <a:noFill/>
        </p:spPr>
        <p:txBody>
          <a:bodyPr wrap="square" rtlCol="0">
            <a:spAutoFit/>
          </a:bodyPr>
          <a:lstStyle/>
          <a:p>
            <a:pPr algn="ctr"/>
            <a:r>
              <a:rPr lang="it-IT" sz="2800" i="1" dirty="0">
                <a:solidFill>
                  <a:schemeClr val="tx2"/>
                </a:solidFill>
              </a:rPr>
              <a:t>Pre</a:t>
            </a:r>
            <a:r>
              <a:rPr lang="it-IT" sz="2800" dirty="0">
                <a:solidFill>
                  <a:schemeClr val="tx2"/>
                </a:solidFill>
              </a:rPr>
              <a:t>-Affidamento</a:t>
            </a:r>
          </a:p>
        </p:txBody>
      </p:sp>
      <p:sp>
        <p:nvSpPr>
          <p:cNvPr id="7" name="CasellaDiTesto 6">
            <a:extLst>
              <a:ext uri="{FF2B5EF4-FFF2-40B4-BE49-F238E27FC236}">
                <a16:creationId xmlns:a16="http://schemas.microsoft.com/office/drawing/2014/main" id="{DCF900E9-266D-27EC-75BB-AF600D97A132}"/>
              </a:ext>
            </a:extLst>
          </p:cNvPr>
          <p:cNvSpPr txBox="1"/>
          <p:nvPr/>
        </p:nvSpPr>
        <p:spPr>
          <a:xfrm rot="16200000">
            <a:off x="2749348" y="3835255"/>
            <a:ext cx="2904565" cy="523220"/>
          </a:xfrm>
          <a:prstGeom prst="rect">
            <a:avLst/>
          </a:prstGeom>
          <a:noFill/>
        </p:spPr>
        <p:txBody>
          <a:bodyPr wrap="square" rtlCol="0">
            <a:spAutoFit/>
          </a:bodyPr>
          <a:lstStyle/>
          <a:p>
            <a:pPr algn="ctr"/>
            <a:r>
              <a:rPr lang="it-IT" sz="2800" dirty="0">
                <a:solidFill>
                  <a:schemeClr val="tx2"/>
                </a:solidFill>
              </a:rPr>
              <a:t>Affidamento</a:t>
            </a:r>
          </a:p>
        </p:txBody>
      </p:sp>
      <p:sp>
        <p:nvSpPr>
          <p:cNvPr id="8" name="CasellaDiTesto 7">
            <a:extLst>
              <a:ext uri="{FF2B5EF4-FFF2-40B4-BE49-F238E27FC236}">
                <a16:creationId xmlns:a16="http://schemas.microsoft.com/office/drawing/2014/main" id="{728707B0-E8D4-89D6-F978-D3530A8F50F3}"/>
              </a:ext>
            </a:extLst>
          </p:cNvPr>
          <p:cNvSpPr txBox="1"/>
          <p:nvPr/>
        </p:nvSpPr>
        <p:spPr>
          <a:xfrm>
            <a:off x="2828080" y="5916697"/>
            <a:ext cx="2446446" cy="523220"/>
          </a:xfrm>
          <a:prstGeom prst="rect">
            <a:avLst/>
          </a:prstGeom>
          <a:noFill/>
        </p:spPr>
        <p:txBody>
          <a:bodyPr wrap="square" rtlCol="0">
            <a:spAutoFit/>
          </a:bodyPr>
          <a:lstStyle/>
          <a:p>
            <a:pPr algn="ctr"/>
            <a:r>
              <a:rPr lang="it-IT" sz="2800" dirty="0">
                <a:solidFill>
                  <a:schemeClr val="tx2"/>
                </a:solidFill>
              </a:rPr>
              <a:t>Esecuzione</a:t>
            </a:r>
          </a:p>
        </p:txBody>
      </p:sp>
    </p:spTree>
    <p:extLst>
      <p:ext uri="{BB962C8B-B14F-4D97-AF65-F5344CB8AC3E}">
        <p14:creationId xmlns:p14="http://schemas.microsoft.com/office/powerpoint/2010/main" val="137172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rot="5400000">
            <a:off x="5740348" y="-4484802"/>
            <a:ext cx="923330" cy="10070658"/>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STIMA</a:t>
            </a:r>
          </a:p>
        </p:txBody>
      </p:sp>
      <p:pic>
        <p:nvPicPr>
          <p:cNvPr id="2" name="Immagine 1">
            <a:extLst>
              <a:ext uri="{FF2B5EF4-FFF2-40B4-BE49-F238E27FC236}">
                <a16:creationId xmlns:a16="http://schemas.microsoft.com/office/drawing/2014/main" id="{DA0B68C0-4272-B1D8-104F-4F77269FA5B7}"/>
              </a:ext>
            </a:extLst>
          </p:cNvPr>
          <p:cNvPicPr>
            <a:picLocks noChangeAspect="1"/>
          </p:cNvPicPr>
          <p:nvPr/>
        </p:nvPicPr>
        <p:blipFill>
          <a:blip r:embed="rId3">
            <a:duotone>
              <a:schemeClr val="accent1">
                <a:shade val="45000"/>
                <a:satMod val="135000"/>
              </a:schemeClr>
              <a:prstClr val="white"/>
            </a:duotone>
          </a:blip>
          <a:stretch>
            <a:fillRect/>
          </a:stretch>
        </p:blipFill>
        <p:spPr>
          <a:xfrm>
            <a:off x="1827657" y="1193815"/>
            <a:ext cx="8210550" cy="1200150"/>
          </a:xfrm>
          <a:prstGeom prst="rect">
            <a:avLst/>
          </a:prstGeom>
        </p:spPr>
      </p:pic>
      <p:sp>
        <p:nvSpPr>
          <p:cNvPr id="6" name="CasellaDiTesto 5">
            <a:extLst>
              <a:ext uri="{FF2B5EF4-FFF2-40B4-BE49-F238E27FC236}">
                <a16:creationId xmlns:a16="http://schemas.microsoft.com/office/drawing/2014/main" id="{B2EE7C99-94CF-EA86-2746-7C7F13CC1DF3}"/>
              </a:ext>
            </a:extLst>
          </p:cNvPr>
          <p:cNvSpPr txBox="1"/>
          <p:nvPr/>
        </p:nvSpPr>
        <p:spPr>
          <a:xfrm>
            <a:off x="303276" y="3050333"/>
            <a:ext cx="2715768" cy="2862322"/>
          </a:xfrm>
          <a:prstGeom prst="rect">
            <a:avLst/>
          </a:prstGeom>
          <a:noFill/>
        </p:spPr>
        <p:txBody>
          <a:bodyPr wrap="square" rtlCol="0">
            <a:spAutoFit/>
          </a:bodyPr>
          <a:lstStyle/>
          <a:p>
            <a:r>
              <a:rPr lang="it-IT" dirty="0">
                <a:solidFill>
                  <a:schemeClr val="tx2"/>
                </a:solidFill>
              </a:rPr>
              <a:t>Settore, Tipologia di opera, Importo di base asta, Procedura di scelta, Criterio di aggiudicazione, Durata contrattuale, Tipo di appalto, Fonti di finanziamento, Quota subappaltata, Maggiorazione di costo a fine opera</a:t>
            </a:r>
          </a:p>
        </p:txBody>
      </p:sp>
      <p:sp>
        <p:nvSpPr>
          <p:cNvPr id="7" name="CasellaDiTesto 6">
            <a:extLst>
              <a:ext uri="{FF2B5EF4-FFF2-40B4-BE49-F238E27FC236}">
                <a16:creationId xmlns:a16="http://schemas.microsoft.com/office/drawing/2014/main" id="{FAC3AA31-1551-1838-ABD3-F7B84DF7D3D1}"/>
              </a:ext>
            </a:extLst>
          </p:cNvPr>
          <p:cNvSpPr txBox="1"/>
          <p:nvPr/>
        </p:nvSpPr>
        <p:spPr>
          <a:xfrm>
            <a:off x="3276600" y="4259805"/>
            <a:ext cx="2715768" cy="2308324"/>
          </a:xfrm>
          <a:prstGeom prst="rect">
            <a:avLst/>
          </a:prstGeom>
          <a:noFill/>
        </p:spPr>
        <p:txBody>
          <a:bodyPr wrap="square" rtlCol="0">
            <a:spAutoFit/>
          </a:bodyPr>
          <a:lstStyle/>
          <a:p>
            <a:r>
              <a:rPr lang="it-IT" dirty="0">
                <a:solidFill>
                  <a:schemeClr val="tx2"/>
                </a:solidFill>
              </a:rPr>
              <a:t>Ritardo dei pagamenti (MEF), Natura giuridica, Età media dei dipendenti, Natura associata / centralizzata di SA, SA di Capoluogo di Provincia, Esperienza (</a:t>
            </a:r>
            <a:r>
              <a:rPr lang="it-IT" i="1" dirty="0">
                <a:solidFill>
                  <a:schemeClr val="tx2"/>
                </a:solidFill>
              </a:rPr>
              <a:t>proxy</a:t>
            </a:r>
            <a:r>
              <a:rPr lang="it-IT" dirty="0">
                <a:solidFill>
                  <a:schemeClr val="tx2"/>
                </a:solidFill>
              </a:rPr>
              <a:t> qualificazione)</a:t>
            </a:r>
          </a:p>
        </p:txBody>
      </p:sp>
      <p:sp>
        <p:nvSpPr>
          <p:cNvPr id="8" name="CasellaDiTesto 7">
            <a:extLst>
              <a:ext uri="{FF2B5EF4-FFF2-40B4-BE49-F238E27FC236}">
                <a16:creationId xmlns:a16="http://schemas.microsoft.com/office/drawing/2014/main" id="{807682FA-E0E4-183B-0C9A-AE0F77D6A6EC}"/>
              </a:ext>
            </a:extLst>
          </p:cNvPr>
          <p:cNvSpPr txBox="1"/>
          <p:nvPr/>
        </p:nvSpPr>
        <p:spPr>
          <a:xfrm>
            <a:off x="6249924" y="3571541"/>
            <a:ext cx="2715768" cy="1200329"/>
          </a:xfrm>
          <a:prstGeom prst="rect">
            <a:avLst/>
          </a:prstGeom>
          <a:noFill/>
        </p:spPr>
        <p:txBody>
          <a:bodyPr wrap="square" rtlCol="0">
            <a:spAutoFit/>
          </a:bodyPr>
          <a:lstStyle/>
          <a:p>
            <a:r>
              <a:rPr lang="it-IT" dirty="0">
                <a:solidFill>
                  <a:schemeClr val="tx2"/>
                </a:solidFill>
              </a:rPr>
              <a:t>Superficie, Livello di urbanizzazione, Popolazione, Reddito </a:t>
            </a:r>
            <a:r>
              <a:rPr lang="it-IT" i="1" dirty="0">
                <a:solidFill>
                  <a:schemeClr val="tx2"/>
                </a:solidFill>
              </a:rPr>
              <a:t>pro-capite</a:t>
            </a:r>
            <a:r>
              <a:rPr lang="it-IT" dirty="0">
                <a:solidFill>
                  <a:schemeClr val="tx2"/>
                </a:solidFill>
              </a:rPr>
              <a:t>, Macro-area</a:t>
            </a:r>
          </a:p>
        </p:txBody>
      </p:sp>
      <p:sp>
        <p:nvSpPr>
          <p:cNvPr id="9" name="CasellaDiTesto 8">
            <a:extLst>
              <a:ext uri="{FF2B5EF4-FFF2-40B4-BE49-F238E27FC236}">
                <a16:creationId xmlns:a16="http://schemas.microsoft.com/office/drawing/2014/main" id="{436FE135-DB31-5DF0-1A33-740DDADD0DA5}"/>
              </a:ext>
            </a:extLst>
          </p:cNvPr>
          <p:cNvSpPr txBox="1"/>
          <p:nvPr/>
        </p:nvSpPr>
        <p:spPr>
          <a:xfrm>
            <a:off x="9100948" y="5090801"/>
            <a:ext cx="2715768" cy="1477328"/>
          </a:xfrm>
          <a:prstGeom prst="rect">
            <a:avLst/>
          </a:prstGeom>
          <a:noFill/>
        </p:spPr>
        <p:txBody>
          <a:bodyPr wrap="square" rtlCol="0">
            <a:spAutoFit/>
          </a:bodyPr>
          <a:lstStyle/>
          <a:p>
            <a:r>
              <a:rPr lang="it-IT" dirty="0">
                <a:solidFill>
                  <a:schemeClr val="tx2"/>
                </a:solidFill>
              </a:rPr>
              <a:t>Dipendenti, Localizzazione geografica </a:t>
            </a:r>
            <a:r>
              <a:rPr lang="it-IT" i="1" dirty="0">
                <a:solidFill>
                  <a:schemeClr val="tx2"/>
                </a:solidFill>
              </a:rPr>
              <a:t>vs. </a:t>
            </a:r>
            <a:r>
              <a:rPr lang="it-IT" dirty="0">
                <a:solidFill>
                  <a:schemeClr val="tx2"/>
                </a:solidFill>
              </a:rPr>
              <a:t>SA, Tipologia (Ragione sociale, Consorzio, ATI, etc.), Dotazioni SOA, Esperienza</a:t>
            </a:r>
          </a:p>
        </p:txBody>
      </p:sp>
      <p:sp>
        <p:nvSpPr>
          <p:cNvPr id="10" name="CasellaDiTesto 9">
            <a:extLst>
              <a:ext uri="{FF2B5EF4-FFF2-40B4-BE49-F238E27FC236}">
                <a16:creationId xmlns:a16="http://schemas.microsoft.com/office/drawing/2014/main" id="{1D1F0D6D-07A1-9A07-F466-D5BAD730D14C}"/>
              </a:ext>
            </a:extLst>
          </p:cNvPr>
          <p:cNvSpPr txBox="1"/>
          <p:nvPr/>
        </p:nvSpPr>
        <p:spPr>
          <a:xfrm>
            <a:off x="10006965" y="2675741"/>
            <a:ext cx="1860042" cy="369332"/>
          </a:xfrm>
          <a:prstGeom prst="rect">
            <a:avLst/>
          </a:prstGeom>
          <a:noFill/>
        </p:spPr>
        <p:txBody>
          <a:bodyPr wrap="square" rtlCol="0">
            <a:spAutoFit/>
          </a:bodyPr>
          <a:lstStyle/>
          <a:p>
            <a:r>
              <a:rPr lang="it-IT" i="1" dirty="0">
                <a:solidFill>
                  <a:schemeClr val="tx2"/>
                </a:solidFill>
              </a:rPr>
              <a:t>Log-Normale</a:t>
            </a:r>
          </a:p>
        </p:txBody>
      </p:sp>
      <p:cxnSp>
        <p:nvCxnSpPr>
          <p:cNvPr id="11" name="Connettore 2 10">
            <a:extLst>
              <a:ext uri="{FF2B5EF4-FFF2-40B4-BE49-F238E27FC236}">
                <a16:creationId xmlns:a16="http://schemas.microsoft.com/office/drawing/2014/main" id="{0AECC0A1-FB6C-51C7-7AFE-2FF868E8AFCE}"/>
              </a:ext>
            </a:extLst>
          </p:cNvPr>
          <p:cNvCxnSpPr>
            <a:cxnSpLocks/>
            <a:endCxn id="6" idx="0"/>
          </p:cNvCxnSpPr>
          <p:nvPr/>
        </p:nvCxnSpPr>
        <p:spPr>
          <a:xfrm flipH="1">
            <a:off x="1661160" y="2252855"/>
            <a:ext cx="1957577" cy="797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F66AED63-BC31-7AAC-E3F1-B7BFC6B91DE7}"/>
              </a:ext>
            </a:extLst>
          </p:cNvPr>
          <p:cNvCxnSpPr>
            <a:cxnSpLocks/>
            <a:endCxn id="7" idx="0"/>
          </p:cNvCxnSpPr>
          <p:nvPr/>
        </p:nvCxnSpPr>
        <p:spPr>
          <a:xfrm flipH="1">
            <a:off x="4634484" y="2252855"/>
            <a:ext cx="749808" cy="200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09182881-E884-8E02-E6AA-33EB43B633BC}"/>
              </a:ext>
            </a:extLst>
          </p:cNvPr>
          <p:cNvCxnSpPr>
            <a:cxnSpLocks/>
            <a:endCxn id="8" idx="0"/>
          </p:cNvCxnSpPr>
          <p:nvPr/>
        </p:nvCxnSpPr>
        <p:spPr>
          <a:xfrm>
            <a:off x="7252716" y="2252855"/>
            <a:ext cx="355092" cy="1318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90B08B56-4332-DC25-FA84-EFBB86DBF500}"/>
              </a:ext>
            </a:extLst>
          </p:cNvPr>
          <p:cNvCxnSpPr>
            <a:cxnSpLocks/>
          </p:cNvCxnSpPr>
          <p:nvPr/>
        </p:nvCxnSpPr>
        <p:spPr>
          <a:xfrm>
            <a:off x="8492873" y="2359793"/>
            <a:ext cx="2381315" cy="2731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2FD9EE74-5811-D05D-B859-EDCDABBCB746}"/>
              </a:ext>
            </a:extLst>
          </p:cNvPr>
          <p:cNvCxnSpPr>
            <a:cxnSpLocks/>
            <a:endCxn id="10" idx="0"/>
          </p:cNvCxnSpPr>
          <p:nvPr/>
        </p:nvCxnSpPr>
        <p:spPr>
          <a:xfrm>
            <a:off x="9755124" y="1783562"/>
            <a:ext cx="1181862" cy="892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767DD9F7-58DF-D610-BC03-FF59C0E02045}"/>
              </a:ext>
            </a:extLst>
          </p:cNvPr>
          <p:cNvSpPr txBox="1"/>
          <p:nvPr/>
        </p:nvSpPr>
        <p:spPr>
          <a:xfrm>
            <a:off x="375284" y="1988092"/>
            <a:ext cx="1181862" cy="646331"/>
          </a:xfrm>
          <a:prstGeom prst="rect">
            <a:avLst/>
          </a:prstGeom>
          <a:noFill/>
        </p:spPr>
        <p:txBody>
          <a:bodyPr wrap="square" rtlCol="0">
            <a:spAutoFit/>
          </a:bodyPr>
          <a:lstStyle/>
          <a:p>
            <a:r>
              <a:rPr lang="it-IT" dirty="0">
                <a:solidFill>
                  <a:schemeClr val="tx2"/>
                </a:solidFill>
              </a:rPr>
              <a:t>Durata di Fase</a:t>
            </a:r>
          </a:p>
        </p:txBody>
      </p:sp>
      <p:cxnSp>
        <p:nvCxnSpPr>
          <p:cNvPr id="27" name="Connettore 2 26">
            <a:extLst>
              <a:ext uri="{FF2B5EF4-FFF2-40B4-BE49-F238E27FC236}">
                <a16:creationId xmlns:a16="http://schemas.microsoft.com/office/drawing/2014/main" id="{84D58502-2A17-0E45-F8C3-ECB81CC6393B}"/>
              </a:ext>
            </a:extLst>
          </p:cNvPr>
          <p:cNvCxnSpPr>
            <a:cxnSpLocks/>
            <a:stCxn id="2" idx="1"/>
            <a:endCxn id="26" idx="0"/>
          </p:cNvCxnSpPr>
          <p:nvPr/>
        </p:nvCxnSpPr>
        <p:spPr>
          <a:xfrm flipH="1">
            <a:off x="966215" y="1793890"/>
            <a:ext cx="861442" cy="194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56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a:off x="131803" y="295275"/>
            <a:ext cx="923330" cy="6285379"/>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RISULTATI 1/8</a:t>
            </a:r>
          </a:p>
        </p:txBody>
      </p:sp>
      <p:pic>
        <p:nvPicPr>
          <p:cNvPr id="6" name="Immagine 5">
            <a:extLst>
              <a:ext uri="{FF2B5EF4-FFF2-40B4-BE49-F238E27FC236}">
                <a16:creationId xmlns:a16="http://schemas.microsoft.com/office/drawing/2014/main" id="{FC002952-3323-7A66-42A5-4CF374119605}"/>
              </a:ext>
            </a:extLst>
          </p:cNvPr>
          <p:cNvPicPr>
            <a:picLocks noChangeAspect="1"/>
          </p:cNvPicPr>
          <p:nvPr/>
        </p:nvPicPr>
        <p:blipFill>
          <a:blip r:embed="rId3"/>
          <a:stretch>
            <a:fillRect/>
          </a:stretch>
        </p:blipFill>
        <p:spPr>
          <a:xfrm>
            <a:off x="2303750" y="1105624"/>
            <a:ext cx="8689400" cy="5246430"/>
          </a:xfrm>
          <a:prstGeom prst="rect">
            <a:avLst/>
          </a:prstGeom>
        </p:spPr>
      </p:pic>
    </p:spTree>
    <p:extLst>
      <p:ext uri="{BB962C8B-B14F-4D97-AF65-F5344CB8AC3E}">
        <p14:creationId xmlns:p14="http://schemas.microsoft.com/office/powerpoint/2010/main" val="127823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7"/>
          <p:cNvSpPr txBox="1"/>
          <p:nvPr/>
        </p:nvSpPr>
        <p:spPr>
          <a:xfrm>
            <a:off x="0" y="512744"/>
            <a:ext cx="923330" cy="5832511"/>
          </a:xfrm>
          <a:prstGeom prst="rect">
            <a:avLst/>
          </a:prstGeom>
          <a:noFill/>
        </p:spPr>
        <p:txBody>
          <a:bodyPr vert="vert270"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800" dirty="0">
                <a:solidFill>
                  <a:srgbClr val="93193C"/>
                </a:solidFill>
                <a:latin typeface="+mj-lt"/>
                <a:ea typeface="+mj-ea"/>
                <a:cs typeface="+mj-cs"/>
              </a:rPr>
              <a:t>RISULTATI 2/8</a:t>
            </a:r>
          </a:p>
        </p:txBody>
      </p:sp>
      <p:pic>
        <p:nvPicPr>
          <p:cNvPr id="7" name="Immagine 6">
            <a:extLst>
              <a:ext uri="{FF2B5EF4-FFF2-40B4-BE49-F238E27FC236}">
                <a16:creationId xmlns:a16="http://schemas.microsoft.com/office/drawing/2014/main" id="{84E11D6B-D95A-0304-FB6E-3296554AFBE8}"/>
              </a:ext>
            </a:extLst>
          </p:cNvPr>
          <p:cNvPicPr>
            <a:picLocks noChangeAspect="1"/>
          </p:cNvPicPr>
          <p:nvPr/>
        </p:nvPicPr>
        <p:blipFill>
          <a:blip r:embed="rId3"/>
          <a:stretch>
            <a:fillRect/>
          </a:stretch>
        </p:blipFill>
        <p:spPr>
          <a:xfrm>
            <a:off x="2837967" y="201861"/>
            <a:ext cx="8344384" cy="6454278"/>
          </a:xfrm>
          <a:prstGeom prst="rect">
            <a:avLst/>
          </a:prstGeom>
        </p:spPr>
      </p:pic>
    </p:spTree>
    <p:extLst>
      <p:ext uri="{BB962C8B-B14F-4D97-AF65-F5344CB8AC3E}">
        <p14:creationId xmlns:p14="http://schemas.microsoft.com/office/powerpoint/2010/main" val="20405751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3067</Words>
  <Application>Microsoft Office PowerPoint</Application>
  <PresentationFormat>Widescreen</PresentationFormat>
  <Paragraphs>274</Paragraphs>
  <Slides>17</Slides>
  <Notes>14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Nicola Carmine Salerno</dc:creator>
  <cp:lastModifiedBy>nicola salerno</cp:lastModifiedBy>
  <cp:revision>113</cp:revision>
  <dcterms:created xsi:type="dcterms:W3CDTF">2023-09-12T09:59:13Z</dcterms:created>
  <dcterms:modified xsi:type="dcterms:W3CDTF">2023-09-14T18:53:28Z</dcterms:modified>
</cp:coreProperties>
</file>