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av" ContentType="audio/x-wav"/>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456" r:id="rId3"/>
    <p:sldId id="257" r:id="rId4"/>
    <p:sldId id="448" r:id="rId5"/>
    <p:sldId id="467" r:id="rId6"/>
    <p:sldId id="449" r:id="rId7"/>
    <p:sldId id="463" r:id="rId8"/>
    <p:sldId id="439" r:id="rId9"/>
    <p:sldId id="272" r:id="rId10"/>
    <p:sldId id="265" r:id="rId11"/>
    <p:sldId id="258" r:id="rId12"/>
    <p:sldId id="259" r:id="rId13"/>
    <p:sldId id="260" r:id="rId14"/>
    <p:sldId id="261" r:id="rId15"/>
    <p:sldId id="460" r:id="rId16"/>
    <p:sldId id="466" r:id="rId17"/>
    <p:sldId id="465" r:id="rId18"/>
    <p:sldId id="468" r:id="rId19"/>
    <p:sldId id="461" r:id="rId20"/>
    <p:sldId id="462" r:id="rId21"/>
    <p:sldId id="266" r:id="rId22"/>
  </p:sldIdLst>
  <p:sldSz cx="9144000" cy="6858000" type="screen4x3"/>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saria Marino" initials="MRM" lastIdx="1" clrIdx="0">
    <p:extLst>
      <p:ext uri="{19B8F6BF-5375-455C-9EA6-DF929625EA0E}">
        <p15:presenceInfo xmlns:p15="http://schemas.microsoft.com/office/powerpoint/2012/main" userId="4b348191a5b647b1" providerId="Windows Live"/>
      </p:ext>
    </p:extLst>
  </p:cmAuthor>
  <p:cmAuthor id="2" name="Maria Rosaria Marino" initials="MRM [2]" lastIdx="3" clrIdx="1">
    <p:extLst>
      <p:ext uri="{19B8F6BF-5375-455C-9EA6-DF929625EA0E}">
        <p15:presenceInfo xmlns:p15="http://schemas.microsoft.com/office/powerpoint/2012/main" userId="Maria Rosaria Mari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193C"/>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67" autoAdjust="0"/>
    <p:restoredTop sz="74092" autoAdjust="0"/>
  </p:normalViewPr>
  <p:slideViewPr>
    <p:cSldViewPr>
      <p:cViewPr varScale="1">
        <p:scale>
          <a:sx n="78" d="100"/>
          <a:sy n="78" d="100"/>
        </p:scale>
        <p:origin x="2256" y="90"/>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64626841585787"/>
          <c:y val="6.2721793600850534E-2"/>
          <c:w val="0.70778591873080365"/>
          <c:h val="0.80500211916153042"/>
        </c:manualLayout>
      </c:layout>
      <c:barChart>
        <c:barDir val="bar"/>
        <c:grouping val="clustered"/>
        <c:varyColors val="0"/>
        <c:ser>
          <c:idx val="0"/>
          <c:order val="0"/>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Foglio1!$C$7:$C$10</c:f>
              <c:strCache>
                <c:ptCount val="4"/>
                <c:pt idx="0">
                  <c:v>2019</c:v>
                </c:pt>
                <c:pt idx="1">
                  <c:v>2020</c:v>
                </c:pt>
                <c:pt idx="2">
                  <c:v>2021</c:v>
                </c:pt>
                <c:pt idx="3">
                  <c:v>post 2021</c:v>
                </c:pt>
              </c:strCache>
            </c:strRef>
          </c:cat>
          <c:val>
            <c:numRef>
              <c:f>Foglio1!$D$7:$D$10</c:f>
              <c:numCache>
                <c:formatCode>0.00%</c:formatCode>
                <c:ptCount val="4"/>
                <c:pt idx="0">
                  <c:v>0.39500000000000002</c:v>
                </c:pt>
                <c:pt idx="1">
                  <c:v>0.30299999999999999</c:v>
                </c:pt>
                <c:pt idx="2">
                  <c:v>0.28699999999999998</c:v>
                </c:pt>
                <c:pt idx="3">
                  <c:v>1.4E-2</c:v>
                </c:pt>
              </c:numCache>
            </c:numRef>
          </c:val>
          <c:extLst>
            <c:ext xmlns:c16="http://schemas.microsoft.com/office/drawing/2014/chart" uri="{C3380CC4-5D6E-409C-BE32-E72D297353CC}">
              <c16:uniqueId val="{00000000-566F-4CF1-89C8-3C55D97C52E4}"/>
            </c:ext>
          </c:extLst>
        </c:ser>
        <c:dLbls>
          <c:showLegendKey val="0"/>
          <c:showVal val="1"/>
          <c:showCatName val="0"/>
          <c:showSerName val="0"/>
          <c:showPercent val="0"/>
          <c:showBubbleSize val="0"/>
        </c:dLbls>
        <c:gapWidth val="182"/>
        <c:axId val="533294472"/>
        <c:axId val="533293488"/>
      </c:barChart>
      <c:catAx>
        <c:axId val="53329447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noProof="0" dirty="0"/>
                  <a:t>Year of payment</a:t>
                </a:r>
              </a:p>
            </c:rich>
          </c:tx>
          <c:layout>
            <c:manualLayout>
              <c:xMode val="edge"/>
              <c:yMode val="edge"/>
              <c:x val="4.025136502045451E-2"/>
              <c:y val="0.2967005732511529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33293488"/>
        <c:crosses val="autoZero"/>
        <c:auto val="1"/>
        <c:lblAlgn val="ctr"/>
        <c:lblOffset val="100"/>
        <c:noMultiLvlLbl val="0"/>
      </c:catAx>
      <c:valAx>
        <c:axId val="5332934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33294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6066D5C-E1DC-4837-B633-08008326B25A}" type="datetimeFigureOut">
              <a:rPr lang="it-IT" smtClean="0"/>
              <a:t>14/09/2022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E4B4797-D9AD-477A-AB34-FB1B6CBDC650}" type="slidenum">
              <a:rPr lang="it-IT" smtClean="0"/>
              <a:t>‹N›</a:t>
            </a:fld>
            <a:endParaRPr lang="it-IT"/>
          </a:p>
        </p:txBody>
      </p:sp>
    </p:spTree>
    <p:extLst>
      <p:ext uri="{BB962C8B-B14F-4D97-AF65-F5344CB8AC3E}">
        <p14:creationId xmlns:p14="http://schemas.microsoft.com/office/powerpoint/2010/main" val="143180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Temporary measure while setting up more structural rules revision -</a:t>
            </a:r>
          </a:p>
          <a:p>
            <a:r>
              <a:rPr lang="en-US" dirty="0"/>
              <a:t>Safeguard individual preferences -</a:t>
            </a:r>
          </a:p>
          <a:p>
            <a:r>
              <a:rPr lang="en-US" dirty="0"/>
              <a:t>Promote physiological turnover on the labor market -</a:t>
            </a:r>
          </a:p>
          <a:p>
            <a:r>
              <a:rPr lang="en-US" dirty="0"/>
              <a:t>Support human capital renovation and productivity -</a:t>
            </a:r>
          </a:p>
          <a:p>
            <a:r>
              <a:rPr lang="en-US" dirty="0"/>
              <a:t>The argument of safeguarding individual preferences is commonly recognized, while that of the effects on the labor market and productivity are less obvious and more debated –</a:t>
            </a:r>
          </a:p>
          <a:p>
            <a:r>
              <a:rPr lang="en-US" dirty="0"/>
              <a:t>This channel can also be seen as experimental, in the sense that it can give information on the actual urgency of anticipating the exit from work and how it varies depending on the characteristics of the workers</a:t>
            </a:r>
            <a:endParaRPr lang="it-IT" dirty="0"/>
          </a:p>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2</a:t>
            </a:fld>
            <a:endParaRPr lang="it-IT"/>
          </a:p>
        </p:txBody>
      </p:sp>
    </p:spTree>
    <p:extLst>
      <p:ext uri="{BB962C8B-B14F-4D97-AF65-F5344CB8AC3E}">
        <p14:creationId xmlns:p14="http://schemas.microsoft.com/office/powerpoint/2010/main" val="415385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13</a:t>
            </a:fld>
            <a:endParaRPr lang="it-IT"/>
          </a:p>
        </p:txBody>
      </p:sp>
    </p:spTree>
    <p:extLst>
      <p:ext uri="{BB962C8B-B14F-4D97-AF65-F5344CB8AC3E}">
        <p14:creationId xmlns:p14="http://schemas.microsoft.com/office/powerpoint/2010/main" val="3921103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14</a:t>
            </a:fld>
            <a:endParaRPr lang="it-IT"/>
          </a:p>
        </p:txBody>
      </p:sp>
    </p:spTree>
    <p:extLst>
      <p:ext uri="{BB962C8B-B14F-4D97-AF65-F5344CB8AC3E}">
        <p14:creationId xmlns:p14="http://schemas.microsoft.com/office/powerpoint/2010/main" val="2529381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Possible implications for short-term dynamics of labor force, especially in some sectors like</a:t>
            </a:r>
            <a:r>
              <a:rPr lang="en-US" baseline="0" dirty="0"/>
              <a:t> Health Care and Education</a:t>
            </a:r>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16</a:t>
            </a:fld>
            <a:endParaRPr lang="it-IT"/>
          </a:p>
        </p:txBody>
      </p:sp>
    </p:spTree>
    <p:extLst>
      <p:ext uri="{BB962C8B-B14F-4D97-AF65-F5344CB8AC3E}">
        <p14:creationId xmlns:p14="http://schemas.microsoft.com/office/powerpoint/2010/main" val="350936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INPS monitoring has information only about the Fund that pays the pension. For this reason, it is not possible to disentangle the group of «inactive but not retired» from the group of «active». To make this distinction possible, we constructed another enlarged dataset using fiscal identification numbers to match INPS monitoring with working and contributory histories </a:t>
            </a:r>
          </a:p>
        </p:txBody>
      </p:sp>
      <p:sp>
        <p:nvSpPr>
          <p:cNvPr id="4" name="Segnaposto numero diapositiva 3"/>
          <p:cNvSpPr>
            <a:spLocks noGrp="1"/>
          </p:cNvSpPr>
          <p:nvPr>
            <p:ph type="sldNum" sz="quarter" idx="5"/>
          </p:nvPr>
        </p:nvSpPr>
        <p:spPr/>
        <p:txBody>
          <a:bodyPr/>
          <a:lstStyle/>
          <a:p>
            <a:fld id="{8E4B4797-D9AD-477A-AB34-FB1B6CBDC650}" type="slidenum">
              <a:rPr lang="it-IT" smtClean="0"/>
              <a:t>18</a:t>
            </a:fld>
            <a:endParaRPr lang="it-IT"/>
          </a:p>
        </p:txBody>
      </p:sp>
    </p:spTree>
    <p:extLst>
      <p:ext uri="{BB962C8B-B14F-4D97-AF65-F5344CB8AC3E}">
        <p14:creationId xmlns:p14="http://schemas.microsoft.com/office/powerpoint/2010/main" val="1590994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baseline="0" noProof="0" dirty="0"/>
              <a:t>Take-up rate = [number of workers who use Q100]/ [number of workers who can use it]</a:t>
            </a:r>
            <a:br>
              <a:rPr lang="en-GB" baseline="0" noProof="0" dirty="0"/>
            </a:br>
            <a:br>
              <a:rPr lang="en-GB" baseline="0" noProof="0" dirty="0"/>
            </a:br>
            <a:r>
              <a:rPr lang="en-GB" baseline="0" noProof="0" dirty="0"/>
              <a:t>Take-up rates grow together with the maximum number of months of anticipation. Indeed, for low anticipations it is easier to wait until standard requirements. </a:t>
            </a:r>
            <a:r>
              <a:rPr lang="en-GB" noProof="0" dirty="0"/>
              <a:t>Take-up rates reach the highest</a:t>
            </a:r>
            <a:r>
              <a:rPr lang="en-GB" baseline="0" noProof="0" dirty="0"/>
              <a:t> values for mid anticipations. </a:t>
            </a:r>
            <a:r>
              <a:rPr lang="en-US" baseline="0" noProof="0" dirty="0"/>
              <a:t>The declining path after 20-25 m of anticipation could depend on the fact that workers with longer possibilities of anticipation to adhere have still time to make their choice.</a:t>
            </a:r>
            <a:endParaRPr lang="en-GB" noProof="0"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19</a:t>
            </a:fld>
            <a:endParaRPr lang="it-IT"/>
          </a:p>
        </p:txBody>
      </p:sp>
    </p:spTree>
    <p:extLst>
      <p:ext uri="{BB962C8B-B14F-4D97-AF65-F5344CB8AC3E}">
        <p14:creationId xmlns:p14="http://schemas.microsoft.com/office/powerpoint/2010/main" val="484797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By the end of 2021, who retired with Q100</a:t>
            </a:r>
            <a:r>
              <a:rPr lang="en-GB" baseline="0" noProof="0" dirty="0"/>
              <a:t> used on average 90% of total potential anticipation. Only for maximum anticipations below 10 months the percentages are lower but ever above 55%,</a:t>
            </a:r>
            <a:endParaRPr lang="en-GB" noProof="0"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20</a:t>
            </a:fld>
            <a:endParaRPr lang="it-IT"/>
          </a:p>
        </p:txBody>
      </p:sp>
    </p:spTree>
    <p:extLst>
      <p:ext uri="{BB962C8B-B14F-4D97-AF65-F5344CB8AC3E}">
        <p14:creationId xmlns:p14="http://schemas.microsoft.com/office/powerpoint/2010/main" val="4203481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On the part of the Institutions, the need was felt to clarify both the number of applications and the related expenditure to answer continuous questions and doubts arisen in the public debate since the very first moment Quota 100 became available.</a:t>
            </a:r>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3</a:t>
            </a:fld>
            <a:endParaRPr lang="it-IT"/>
          </a:p>
        </p:txBody>
      </p:sp>
    </p:spTree>
    <p:extLst>
      <p:ext uri="{BB962C8B-B14F-4D97-AF65-F5344CB8AC3E}">
        <p14:creationId xmlns:p14="http://schemas.microsoft.com/office/powerpoint/2010/main" val="4085171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4</a:t>
            </a:fld>
            <a:endParaRPr lang="it-IT"/>
          </a:p>
        </p:txBody>
      </p:sp>
    </p:spTree>
    <p:extLst>
      <p:ext uri="{BB962C8B-B14F-4D97-AF65-F5344CB8AC3E}">
        <p14:creationId xmlns:p14="http://schemas.microsoft.com/office/powerpoint/2010/main" val="2665837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Reduction of old-age and seniority pensions between 2018 and 2019 is due to:</a:t>
            </a:r>
            <a:br>
              <a:rPr lang="en-US" dirty="0"/>
            </a:br>
            <a:br>
              <a:rPr lang="en-US" dirty="0"/>
            </a:br>
            <a:r>
              <a:rPr lang="en-US" dirty="0"/>
              <a:t>1) the 5-months increase of old-age requirement</a:t>
            </a:r>
          </a:p>
          <a:p>
            <a:r>
              <a:rPr lang="en-US" dirty="0"/>
              <a:t>2) the (re)introduction of a 3-months lag before the first installment for seniority pensions</a:t>
            </a:r>
          </a:p>
          <a:p>
            <a:r>
              <a:rPr lang="en-US" dirty="0"/>
              <a:t>3) the overlapping of Q100 with standard retirement channels</a:t>
            </a:r>
            <a:br>
              <a:rPr lang="en-US" dirty="0"/>
            </a:br>
            <a:br>
              <a:rPr lang="en-US" dirty="0"/>
            </a:br>
            <a:endParaRPr lang="en-US" dirty="0"/>
          </a:p>
          <a:p>
            <a:r>
              <a:rPr lang="en-US" noProof="0" dirty="0"/>
              <a:t>In the first year, Q100 replaces old-age and, to a lesser extent, seniority retirement. In the second and third years, Q100 adds on top the other two retirement channels</a:t>
            </a:r>
            <a:endParaRPr lang="en-GB" noProof="0"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6</a:t>
            </a:fld>
            <a:endParaRPr lang="it-IT"/>
          </a:p>
        </p:txBody>
      </p:sp>
    </p:spTree>
    <p:extLst>
      <p:ext uri="{BB962C8B-B14F-4D97-AF65-F5344CB8AC3E}">
        <p14:creationId xmlns:p14="http://schemas.microsoft.com/office/powerpoint/2010/main" val="543511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INPS monitoring has information only about the Fund that pays the pension. For this reason, it is not possible to disentangle the group of «inactive but not retired» from the group of «active». To make this distinction possible, we constructed another enlarged dataset using fiscal identification numbers to match INPS monitoring with working and contributory histories </a:t>
            </a:r>
          </a:p>
        </p:txBody>
      </p:sp>
      <p:sp>
        <p:nvSpPr>
          <p:cNvPr id="4" name="Segnaposto numero diapositiva 3"/>
          <p:cNvSpPr>
            <a:spLocks noGrp="1"/>
          </p:cNvSpPr>
          <p:nvPr>
            <p:ph type="sldNum" sz="quarter" idx="5"/>
          </p:nvPr>
        </p:nvSpPr>
        <p:spPr/>
        <p:txBody>
          <a:bodyPr/>
          <a:lstStyle/>
          <a:p>
            <a:fld id="{8E4B4797-D9AD-477A-AB34-FB1B6CBDC650}" type="slidenum">
              <a:rPr lang="it-IT" smtClean="0"/>
              <a:t>7</a:t>
            </a:fld>
            <a:endParaRPr lang="it-IT"/>
          </a:p>
        </p:txBody>
      </p:sp>
    </p:spTree>
    <p:extLst>
      <p:ext uri="{BB962C8B-B14F-4D97-AF65-F5344CB8AC3E}">
        <p14:creationId xmlns:p14="http://schemas.microsoft.com/office/powerpoint/2010/main" val="2028592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9</a:t>
            </a:fld>
            <a:endParaRPr lang="it-IT"/>
          </a:p>
        </p:txBody>
      </p:sp>
    </p:spTree>
    <p:extLst>
      <p:ext uri="{BB962C8B-B14F-4D97-AF65-F5344CB8AC3E}">
        <p14:creationId xmlns:p14="http://schemas.microsoft.com/office/powerpoint/2010/main" val="3643041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tabLst>
                <a:tab pos="144145" algn="l"/>
                <a:tab pos="125730" algn="l"/>
                <a:tab pos="144145" algn="l"/>
              </a:tabLst>
            </a:pPr>
            <a:endParaRPr lang="it-IT" b="1"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10</a:t>
            </a:fld>
            <a:endParaRPr lang="it-IT"/>
          </a:p>
        </p:txBody>
      </p:sp>
    </p:spTree>
    <p:extLst>
      <p:ext uri="{BB962C8B-B14F-4D97-AF65-F5344CB8AC3E}">
        <p14:creationId xmlns:p14="http://schemas.microsoft.com/office/powerpoint/2010/main" val="3343339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Jobs in the private-sector are on average heavier than in the public -</a:t>
            </a:r>
            <a:br>
              <a:rPr lang="en-GB" noProof="0" dirty="0"/>
            </a:br>
            <a:r>
              <a:rPr lang="en-GB" noProof="0" dirty="0"/>
              <a:t>The Local govt. group includes employed in the Health care system in which responsibilities and tasks are often comparable or even heavier than the average private -</a:t>
            </a:r>
            <a:br>
              <a:rPr lang="en-GB" noProof="0" dirty="0"/>
            </a:br>
            <a:r>
              <a:rPr lang="en-GB" noProof="0" dirty="0"/>
              <a:t>Also employed in the Educational system show probabilities less distant from the private group, and this can be explained by the difficulties of frontal teaching and dealing with the youngsters -</a:t>
            </a:r>
          </a:p>
          <a:p>
            <a:r>
              <a:rPr lang="en-GB" noProof="0" dirty="0"/>
              <a:t>Apparently, gender differences in tasks and responsibilities are much more widespread withing private employees then elsewhere</a:t>
            </a:r>
          </a:p>
          <a:p>
            <a:r>
              <a:rPr lang="en-GB" noProof="0" dirty="0"/>
              <a:t>Low probabilities for self-employed can be explained also in the light of lower contribution rates compared to employees (24 </a:t>
            </a:r>
            <a:r>
              <a:rPr lang="en-GB" i="1" noProof="0" dirty="0"/>
              <a:t>vs. </a:t>
            </a:r>
            <a:r>
              <a:rPr lang="en-GB" noProof="0" dirty="0"/>
              <a:t>33%) that bring to lower future pensions with a stronger negative income-effect on the incentive to adhere to </a:t>
            </a:r>
            <a:r>
              <a:rPr lang="en-GB" i="1" noProof="0" dirty="0"/>
              <a:t>Q100 -</a:t>
            </a:r>
            <a:br>
              <a:rPr lang="en-GB" i="1" noProof="0" dirty="0"/>
            </a:br>
            <a:r>
              <a:rPr lang="en-US" i="0" noProof="0" dirty="0"/>
              <a:t>They cannot afford shorter careers that would bring to even lower pensione</a:t>
            </a:r>
            <a:endParaRPr lang="en-GB" i="0" noProof="0" dirty="0"/>
          </a:p>
        </p:txBody>
      </p:sp>
      <p:sp>
        <p:nvSpPr>
          <p:cNvPr id="4" name="Segnaposto numero diapositiva 3"/>
          <p:cNvSpPr>
            <a:spLocks noGrp="1"/>
          </p:cNvSpPr>
          <p:nvPr>
            <p:ph type="sldNum" sz="quarter" idx="5"/>
          </p:nvPr>
        </p:nvSpPr>
        <p:spPr/>
        <p:txBody>
          <a:bodyPr/>
          <a:lstStyle/>
          <a:p>
            <a:fld id="{8E4B4797-D9AD-477A-AB34-FB1B6CBDC650}" type="slidenum">
              <a:rPr lang="it-IT" smtClean="0"/>
              <a:t>11</a:t>
            </a:fld>
            <a:endParaRPr lang="it-IT"/>
          </a:p>
        </p:txBody>
      </p:sp>
    </p:spTree>
    <p:extLst>
      <p:ext uri="{BB962C8B-B14F-4D97-AF65-F5344CB8AC3E}">
        <p14:creationId xmlns:p14="http://schemas.microsoft.com/office/powerpoint/2010/main" val="1554676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noProof="0" dirty="0"/>
              <a:t>The probability to adhere to Q100 is growing with the level of seniority -</a:t>
            </a:r>
            <a:br>
              <a:rPr lang="en-GB" noProof="0" dirty="0"/>
            </a:br>
            <a:r>
              <a:rPr lang="en-GB" noProof="0" dirty="0"/>
              <a:t>This is particularly evident for low income groups (steepness) and less evident or even negligeable for the highest income groups (flatness) - </a:t>
            </a:r>
          </a:p>
          <a:p>
            <a:r>
              <a:rPr lang="en-GB" noProof="0" dirty="0"/>
              <a:t>The reason can be traced back to an income-effect -</a:t>
            </a:r>
          </a:p>
          <a:p>
            <a:r>
              <a:rPr lang="en-GB" noProof="0" dirty="0"/>
              <a:t>Low income workers will already receive low pensions and are relatively more inclined to postpone the choice of Q100 in order to mature more adequate levels of pension – </a:t>
            </a:r>
            <a:br>
              <a:rPr lang="en-GB" noProof="0" dirty="0"/>
            </a:br>
            <a:r>
              <a:rPr lang="en-GB" noProof="0" dirty="0"/>
              <a:t>For earners of high incomes this income-effect is less relevant -</a:t>
            </a:r>
          </a:p>
          <a:p>
            <a:r>
              <a:rPr lang="en-GB" noProof="0" dirty="0"/>
              <a:t>High incomes are also normally correlated with high accumulated assets that make the variation of pensions due to early exits less relevant for individual/family budgets</a:t>
            </a:r>
          </a:p>
        </p:txBody>
      </p:sp>
      <p:sp>
        <p:nvSpPr>
          <p:cNvPr id="4" name="Segnaposto numero diapositiva 3"/>
          <p:cNvSpPr>
            <a:spLocks noGrp="1"/>
          </p:cNvSpPr>
          <p:nvPr>
            <p:ph type="sldNum" sz="quarter" idx="5"/>
          </p:nvPr>
        </p:nvSpPr>
        <p:spPr/>
        <p:txBody>
          <a:bodyPr/>
          <a:lstStyle/>
          <a:p>
            <a:fld id="{8E4B4797-D9AD-477A-AB34-FB1B6CBDC650}" type="slidenum">
              <a:rPr lang="it-IT" smtClean="0"/>
              <a:t>12</a:t>
            </a:fld>
            <a:endParaRPr lang="it-IT"/>
          </a:p>
        </p:txBody>
      </p:sp>
    </p:spTree>
    <p:extLst>
      <p:ext uri="{BB962C8B-B14F-4D97-AF65-F5344CB8AC3E}">
        <p14:creationId xmlns:p14="http://schemas.microsoft.com/office/powerpoint/2010/main" val="261702576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2052" name="Picture 4" descr="D:\Documenti\Logo\LOGO UPB_1.jpg"/>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92625" y="260647"/>
            <a:ext cx="3563112" cy="1042416"/>
          </a:xfrm>
          <a:prstGeom prst="roundRect">
            <a:avLst>
              <a:gd name="adj" fmla="val 16667"/>
            </a:avLst>
          </a:prstGeom>
          <a:ln>
            <a:noFill/>
          </a:ln>
          <a:effectLst/>
          <a:scene3d>
            <a:camera prst="orthographicFront"/>
            <a:lightRig rig="threePt" dir="t"/>
          </a:scene3d>
          <a:sp3d contourW="6350" prstMaterial="matte">
            <a:contourClr>
              <a:schemeClr val="bg1"/>
            </a:contourClr>
          </a:sp3d>
          <a:extLst>
            <a:ext uri="{909E8E84-426E-40DD-AFC4-6F175D3DCCD1}">
              <a14:hiddenFill xmlns:a14="http://schemas.microsoft.com/office/drawing/2010/main">
                <a:solidFill>
                  <a:srgbClr val="FFFFFF"/>
                </a:solidFill>
              </a14:hiddenFill>
            </a:ext>
          </a:extLst>
        </p:spPr>
      </p:pic>
      <p:sp>
        <p:nvSpPr>
          <p:cNvPr id="6" name="Segnaposto numero diapositiva 5"/>
          <p:cNvSpPr>
            <a:spLocks noGrp="1"/>
          </p:cNvSpPr>
          <p:nvPr>
            <p:ph type="sldNum" sz="quarter" idx="12"/>
          </p:nvPr>
        </p:nvSpPr>
        <p:spPr>
          <a:xfrm>
            <a:off x="3469194" y="6332575"/>
            <a:ext cx="2133600" cy="365125"/>
          </a:xfrm>
        </p:spPr>
        <p:txBody>
          <a:bodyPr/>
          <a:lstStyle>
            <a:lvl1pPr algn="ctr">
              <a:defRPr b="1">
                <a:solidFill>
                  <a:srgbClr val="93193C"/>
                </a:solidFill>
              </a:defRPr>
            </a:lvl1pPr>
          </a:lstStyle>
          <a:p>
            <a:fld id="{52C0369A-D6D9-4A17-9D47-8A8F5C1EAB4E}" type="slidenum">
              <a:rPr lang="it-IT" smtClean="0"/>
              <a:pPr/>
              <a:t>‹N›</a:t>
            </a:fld>
            <a:endParaRPr lang="it-IT" dirty="0"/>
          </a:p>
        </p:txBody>
      </p:sp>
      <p:sp>
        <p:nvSpPr>
          <p:cNvPr id="14" name="Titolo 13"/>
          <p:cNvSpPr>
            <a:spLocks noGrp="1"/>
          </p:cNvSpPr>
          <p:nvPr>
            <p:ph type="title"/>
          </p:nvPr>
        </p:nvSpPr>
        <p:spPr>
          <a:xfrm>
            <a:off x="395536" y="1988840"/>
            <a:ext cx="8172586" cy="3670510"/>
          </a:xfrm>
          <a:noFill/>
        </p:spPr>
        <p:txBody>
          <a:bodyPr anchor="t"/>
          <a:lstStyle>
            <a:lvl1pPr>
              <a:defRPr>
                <a:solidFill>
                  <a:srgbClr val="93193C"/>
                </a:solidFill>
              </a:defRPr>
            </a:lvl1pPr>
          </a:lstStyle>
          <a:p>
            <a:r>
              <a:rPr lang="it-IT" dirty="0"/>
              <a:t>Fare clic per modificare lo stile del titolo</a:t>
            </a:r>
          </a:p>
        </p:txBody>
      </p:sp>
      <p:sp>
        <p:nvSpPr>
          <p:cNvPr id="16" name="Segnaposto contenuto 15"/>
          <p:cNvSpPr>
            <a:spLocks noGrp="1"/>
          </p:cNvSpPr>
          <p:nvPr>
            <p:ph sz="quarter" idx="13"/>
          </p:nvPr>
        </p:nvSpPr>
        <p:spPr>
          <a:xfrm>
            <a:off x="683567" y="3352184"/>
            <a:ext cx="7704855" cy="1080000"/>
          </a:xfrm>
        </p:spPr>
        <p:txBody>
          <a:bodyPr/>
          <a:lstStyle>
            <a:lvl1pPr marL="0" indent="0" algn="ctr">
              <a:buNone/>
              <a:defRPr>
                <a:solidFill>
                  <a:schemeClr val="accent1">
                    <a:lumMod val="75000"/>
                  </a:schemeClr>
                </a:solidFill>
              </a:defRPr>
            </a:lvl1pPr>
          </a:lstStyle>
          <a:p>
            <a:pPr lvl="0"/>
            <a:r>
              <a:rPr lang="it-IT" dirty="0"/>
              <a:t>Fare clic per modificare stili del testo dello schema</a:t>
            </a:r>
          </a:p>
        </p:txBody>
      </p:sp>
      <p:sp>
        <p:nvSpPr>
          <p:cNvPr id="21" name="Segnaposto contenuto 20"/>
          <p:cNvSpPr>
            <a:spLocks noGrp="1"/>
          </p:cNvSpPr>
          <p:nvPr>
            <p:ph sz="quarter" idx="14"/>
          </p:nvPr>
        </p:nvSpPr>
        <p:spPr>
          <a:xfrm>
            <a:off x="683567" y="4643311"/>
            <a:ext cx="7704856" cy="850900"/>
          </a:xfrm>
        </p:spPr>
        <p:txBody>
          <a:bodyPr>
            <a:normAutofit/>
          </a:bodyPr>
          <a:lstStyle>
            <a:lvl1pPr marL="0" indent="0">
              <a:buNone/>
              <a:defRPr sz="2400">
                <a:solidFill>
                  <a:schemeClr val="bg1"/>
                </a:solidFill>
              </a:defRPr>
            </a:lvl1pPr>
          </a:lstStyle>
          <a:p>
            <a:pPr lvl="0"/>
            <a:r>
              <a:rPr lang="it-IT" dirty="0"/>
              <a:t>Fare clic per modificare stili del testo dello schema</a:t>
            </a:r>
          </a:p>
        </p:txBody>
      </p:sp>
      <p:pic>
        <p:nvPicPr>
          <p:cNvPr id="2" name="Immagin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43353" y="345967"/>
            <a:ext cx="2583596" cy="1566118"/>
          </a:xfrm>
          <a:prstGeom prst="rect">
            <a:avLst/>
          </a:prstGeom>
        </p:spPr>
      </p:pic>
    </p:spTree>
    <p:extLst>
      <p:ext uri="{BB962C8B-B14F-4D97-AF65-F5344CB8AC3E}">
        <p14:creationId xmlns:p14="http://schemas.microsoft.com/office/powerpoint/2010/main" val="10463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55576" y="332656"/>
            <a:ext cx="7639932" cy="800100"/>
          </a:xfrm>
          <a:noFill/>
          <a:ln>
            <a:noFill/>
          </a:ln>
        </p:spPr>
        <p:txBody>
          <a:bodyPr>
            <a:normAutofit/>
          </a:bodyPr>
          <a:lstStyle>
            <a:lvl1pPr algn="ctr">
              <a:defRPr sz="3600" baseline="0">
                <a:solidFill>
                  <a:schemeClr val="tx2"/>
                </a:solidFill>
              </a:defRPr>
            </a:lvl1pPr>
          </a:lstStyle>
          <a:p>
            <a:r>
              <a:rPr lang="it-IT" dirty="0"/>
              <a:t>Inserisci il titolo</a:t>
            </a:r>
          </a:p>
        </p:txBody>
      </p:sp>
      <p:sp>
        <p:nvSpPr>
          <p:cNvPr id="3" name="Segnaposto contenuto 2"/>
          <p:cNvSpPr>
            <a:spLocks noGrp="1"/>
          </p:cNvSpPr>
          <p:nvPr>
            <p:ph idx="1"/>
          </p:nvPr>
        </p:nvSpPr>
        <p:spPr>
          <a:xfrm>
            <a:off x="755576" y="1556792"/>
            <a:ext cx="7639932" cy="4525963"/>
          </a:xfrm>
        </p:spPr>
        <p:txBody>
          <a:bodyPr/>
          <a:lstStyle>
            <a:lvl1pPr>
              <a:defRPr sz="2800">
                <a:solidFill>
                  <a:schemeClr val="tx2">
                    <a:lumMod val="75000"/>
                  </a:schemeClr>
                </a:solidFill>
              </a:defRPr>
            </a:lvl1pPr>
            <a:lvl2pPr marL="714375" indent="-352425">
              <a:buFont typeface="Wingdings" panose="05000000000000000000" pitchFamily="2" charset="2"/>
              <a:buChar char="ü"/>
              <a:defRPr sz="2400">
                <a:solidFill>
                  <a:schemeClr val="tx2">
                    <a:lumMod val="75000"/>
                  </a:schemeClr>
                </a:solidFill>
              </a:defRPr>
            </a:lvl2pPr>
            <a:lvl3pPr marL="990600" indent="-276225">
              <a:buFont typeface="Courier New" panose="02070309020205020404" pitchFamily="49" charset="0"/>
              <a:buChar char="o"/>
              <a:defRPr sz="2000">
                <a:solidFill>
                  <a:schemeClr val="tx2">
                    <a:lumMod val="75000"/>
                  </a:schemeClr>
                </a:solidFill>
              </a:defRPr>
            </a:lvl3pPr>
            <a:lvl4pPr marL="1257300" indent="-266700">
              <a:defRPr sz="1800">
                <a:solidFill>
                  <a:schemeClr val="tx2">
                    <a:lumMod val="75000"/>
                  </a:schemeClr>
                </a:solidFill>
              </a:defRPr>
            </a:lvl4pPr>
            <a:lvl5pPr marL="1524000" indent="-266700">
              <a:defRPr sz="1800">
                <a:solidFill>
                  <a:schemeClr val="tx2">
                    <a:lumMod val="75000"/>
                  </a:schemeClr>
                </a:solidFill>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a:xfrm>
            <a:off x="4067944" y="6356350"/>
            <a:ext cx="1189856" cy="365125"/>
          </a:xfrm>
        </p:spPr>
        <p:txBody>
          <a:bodyPr/>
          <a:lstStyle>
            <a:lvl1pPr algn="ctr">
              <a:defRPr b="1">
                <a:solidFill>
                  <a:srgbClr val="93193C"/>
                </a:solidFill>
              </a:defRPr>
            </a:lvl1pPr>
          </a:lstStyle>
          <a:p>
            <a:fld id="{AEA01273-38EF-4BF7-AE21-0DC387324B41}" type="slidenum">
              <a:rPr lang="it-IT" smtClean="0"/>
              <a:pPr/>
              <a:t>‹N›</a:t>
            </a:fld>
            <a:endParaRPr lang="it-IT" dirty="0"/>
          </a:p>
        </p:txBody>
      </p:sp>
      <p:pic>
        <p:nvPicPr>
          <p:cNvPr id="14" name="Immagine 13" descr="d:\utente_locale\Desktop\LOGO UP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5576" y="6323276"/>
            <a:ext cx="1245235" cy="367030"/>
          </a:xfrm>
          <a:prstGeom prst="rect">
            <a:avLst/>
          </a:prstGeom>
          <a:noFill/>
          <a:ln>
            <a:noFill/>
          </a:ln>
        </p:spPr>
      </p:pic>
      <p:pic>
        <p:nvPicPr>
          <p:cNvPr id="4" name="Immagin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0392" y="6328053"/>
            <a:ext cx="295116" cy="419813"/>
          </a:xfrm>
          <a:prstGeom prst="rect">
            <a:avLst/>
          </a:prstGeom>
        </p:spPr>
      </p:pic>
    </p:spTree>
    <p:extLst>
      <p:ext uri="{BB962C8B-B14F-4D97-AF65-F5344CB8AC3E}">
        <p14:creationId xmlns:p14="http://schemas.microsoft.com/office/powerpoint/2010/main" val="24970402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0369A-D6D9-4A17-9D47-8A8F5C1EAB4E}" type="slidenum">
              <a:rPr lang="it-IT" smtClean="0"/>
              <a:t>‹N›</a:t>
            </a:fld>
            <a:endParaRPr lang="it-IT"/>
          </a:p>
        </p:txBody>
      </p:sp>
    </p:spTree>
    <p:extLst>
      <p:ext uri="{BB962C8B-B14F-4D97-AF65-F5344CB8AC3E}">
        <p14:creationId xmlns:p14="http://schemas.microsoft.com/office/powerpoint/2010/main" val="1695271159"/>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audio" Target="../media/audio1.wav"/><Relationship Id="rId5" Type="http://schemas.openxmlformats.org/officeDocument/2006/relationships/slide" Target="slide7.xml"/><Relationship Id="rId4" Type="http://schemas.openxmlformats.org/officeDocument/2006/relationships/image" Target="../media/image21.emf"/></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slide" Target="slide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slide" Target="slide8.xml"/></Relationships>
</file>

<file path=ppt/slides/_rels/slide2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slide" Target="slide16.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19.xml"/><Relationship Id="rId1" Type="http://schemas.openxmlformats.org/officeDocument/2006/relationships/slideLayout" Target="../slideLayouts/slideLayout2.xml"/><Relationship Id="rId5" Type="http://schemas.openxmlformats.org/officeDocument/2006/relationships/slide" Target="slide21.xml"/><Relationship Id="rId4" Type="http://schemas.openxmlformats.org/officeDocument/2006/relationships/slide" Target="slide20.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 y="0"/>
            <a:ext cx="9144000" cy="6858000"/>
          </a:xfrm>
          <a:prstGeom prst="rect">
            <a:avLst/>
          </a:prstGeom>
          <a:solidFill>
            <a:schemeClr val="bg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Titolo 4"/>
          <p:cNvSpPr>
            <a:spLocks noGrp="1"/>
          </p:cNvSpPr>
          <p:nvPr>
            <p:ph type="title"/>
          </p:nvPr>
        </p:nvSpPr>
        <p:spPr>
          <a:xfrm>
            <a:off x="404118" y="2348880"/>
            <a:ext cx="8172586" cy="3112541"/>
          </a:xfrm>
          <a:noFill/>
        </p:spPr>
        <p:txBody>
          <a:bodyPr lIns="0" tIns="0" rIns="0" bIns="0" anchor="t" anchorCtr="0">
            <a:normAutofit/>
          </a:bodyPr>
          <a:lstStyle/>
          <a:p>
            <a:r>
              <a:rPr lang="en-GB" sz="2700" b="1" dirty="0"/>
              <a:t>«Quota 100» three years after its launch</a:t>
            </a:r>
            <a:endParaRPr lang="it-IT" sz="2700" b="1" dirty="0"/>
          </a:p>
        </p:txBody>
      </p:sp>
      <p:sp>
        <p:nvSpPr>
          <p:cNvPr id="3" name="Sottotitolo 2"/>
          <p:cNvSpPr>
            <a:spLocks noGrp="1"/>
          </p:cNvSpPr>
          <p:nvPr>
            <p:ph sz="quarter" idx="13"/>
          </p:nvPr>
        </p:nvSpPr>
        <p:spPr>
          <a:xfrm>
            <a:off x="476126" y="3068960"/>
            <a:ext cx="8028570" cy="720080"/>
          </a:xfrm>
        </p:spPr>
        <p:txBody>
          <a:bodyPr anchor="ctr">
            <a:noAutofit/>
          </a:bodyPr>
          <a:lstStyle/>
          <a:p>
            <a:r>
              <a:rPr lang="en-GB" sz="2100" b="1" i="1" dirty="0">
                <a:solidFill>
                  <a:srgbClr val="2E74B5"/>
                </a:solidFill>
                <a:latin typeface="Calibri" panose="020F0502020204030204" pitchFamily="34" charset="0"/>
                <a:ea typeface="Calibri" panose="020F0502020204030204" pitchFamily="34" charset="0"/>
                <a:cs typeface="Times New Roman" panose="02020603050405020304" pitchFamily="18" charset="0"/>
              </a:rPr>
              <a:t>A joint INPS-UPB analysis examines how many and which workers have taken advantage of the early retirement programme</a:t>
            </a:r>
            <a:endParaRPr lang="en-GB" sz="2100" b="1" dirty="0"/>
          </a:p>
        </p:txBody>
      </p:sp>
      <p:sp>
        <p:nvSpPr>
          <p:cNvPr id="7" name="Segnaposto contenuto 6"/>
          <p:cNvSpPr>
            <a:spLocks noGrp="1"/>
          </p:cNvSpPr>
          <p:nvPr>
            <p:ph sz="quarter" idx="14"/>
          </p:nvPr>
        </p:nvSpPr>
        <p:spPr>
          <a:xfrm>
            <a:off x="1403648" y="6021288"/>
            <a:ext cx="6264696" cy="580658"/>
          </a:xfrm>
        </p:spPr>
        <p:txBody>
          <a:bodyPr anchor="ctr">
            <a:normAutofit/>
          </a:bodyPr>
          <a:lstStyle/>
          <a:p>
            <a:pPr algn="ctr"/>
            <a:r>
              <a:rPr lang="en-GB" sz="1600" b="1" dirty="0">
                <a:solidFill>
                  <a:srgbClr val="93193C"/>
                </a:solidFill>
                <a:latin typeface="Calibri" panose="020F0502020204030204" pitchFamily="34" charset="0"/>
                <a:cs typeface="Times New Roman" panose="02020603050405020304" pitchFamily="18" charset="0"/>
              </a:rPr>
              <a:t>16 September 2022 – L’Aquila</a:t>
            </a:r>
          </a:p>
        </p:txBody>
      </p:sp>
      <p:sp>
        <p:nvSpPr>
          <p:cNvPr id="8" name="CasellaDiTesto 7"/>
          <p:cNvSpPr txBox="1"/>
          <p:nvPr/>
        </p:nvSpPr>
        <p:spPr>
          <a:xfrm rot="5400000">
            <a:off x="4259578" y="178990"/>
            <a:ext cx="461665" cy="8892482"/>
          </a:xfrm>
          <a:prstGeom prst="rect">
            <a:avLst/>
          </a:prstGeom>
          <a:noFill/>
        </p:spPr>
        <p:txBody>
          <a:bodyPr vert="vert270" wrap="square" rtlCol="0">
            <a:spAutoFit/>
          </a:bodyPr>
          <a:lstStyle/>
          <a:p>
            <a:pPr algn="ctr"/>
            <a:r>
              <a:rPr lang="en-GB" dirty="0">
                <a:solidFill>
                  <a:schemeClr val="tx2"/>
                </a:solidFill>
              </a:rPr>
              <a:t>M. Corsaletti - M. R. Marino - V. Ricci - N. Salerno -  G. Santoro - F. Sciarretta - L. Toffoli</a:t>
            </a:r>
          </a:p>
        </p:txBody>
      </p:sp>
    </p:spTree>
    <p:extLst>
      <p:ext uri="{BB962C8B-B14F-4D97-AF65-F5344CB8AC3E}">
        <p14:creationId xmlns:p14="http://schemas.microsoft.com/office/powerpoint/2010/main" val="62212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10</a:t>
            </a:fld>
            <a:endParaRPr lang="it-IT" dirty="0"/>
          </a:p>
        </p:txBody>
      </p:sp>
      <p:sp>
        <p:nvSpPr>
          <p:cNvPr id="6" name="Segnaposto contenuto 2"/>
          <p:cNvSpPr txBox="1">
            <a:spLocks/>
          </p:cNvSpPr>
          <p:nvPr/>
        </p:nvSpPr>
        <p:spPr>
          <a:xfrm>
            <a:off x="179512" y="3738245"/>
            <a:ext cx="2627784" cy="1923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600" dirty="0"/>
              <a:t>To understand which variables most impact take-up for </a:t>
            </a:r>
            <a:r>
              <a:rPr lang="en-GB" sz="1600" i="1" dirty="0"/>
              <a:t>Q100</a:t>
            </a:r>
            <a:r>
              <a:rPr lang="en-GB" sz="1600" dirty="0"/>
              <a:t>, we need to look at </a:t>
            </a:r>
            <a:r>
              <a:rPr lang="en-GB" sz="1600" b="1" dirty="0"/>
              <a:t>marginal probabilities</a:t>
            </a:r>
            <a:r>
              <a:rPr lang="en-GB" sz="1600" dirty="0"/>
              <a:t>: </a:t>
            </a:r>
          </a:p>
          <a:p>
            <a:pPr marL="0" indent="0">
              <a:buNone/>
            </a:pPr>
            <a:r>
              <a:rPr lang="en-GB" sz="1600" dirty="0"/>
              <a:t>How does the probability of opting for </a:t>
            </a:r>
            <a:r>
              <a:rPr lang="en-GB" sz="1600" i="1" dirty="0"/>
              <a:t>Q100 </a:t>
            </a:r>
            <a:r>
              <a:rPr lang="en-GB" sz="1600" dirty="0"/>
              <a:t>change as specific variables change</a:t>
            </a:r>
            <a:endParaRPr lang="it-IT" sz="1600" dirty="0"/>
          </a:p>
        </p:txBody>
      </p:sp>
      <p:sp>
        <p:nvSpPr>
          <p:cNvPr id="7" name="Titolo 1"/>
          <p:cNvSpPr>
            <a:spLocks noGrp="1"/>
          </p:cNvSpPr>
          <p:nvPr>
            <p:ph type="title"/>
          </p:nvPr>
        </p:nvSpPr>
        <p:spPr>
          <a:xfrm>
            <a:off x="143508" y="63768"/>
            <a:ext cx="8856984" cy="424363"/>
          </a:xfrm>
        </p:spPr>
        <p:txBody>
          <a:bodyPr>
            <a:normAutofit fontScale="90000"/>
          </a:bodyPr>
          <a:lstStyle/>
          <a:p>
            <a:r>
              <a:rPr lang="en-GB" sz="3200" dirty="0"/>
              <a:t>Findings: marginal probabilities</a:t>
            </a:r>
          </a:p>
        </p:txBody>
      </p:sp>
      <p:pic>
        <p:nvPicPr>
          <p:cNvPr id="5" name="Immagine 4">
            <a:extLst>
              <a:ext uri="{FF2B5EF4-FFF2-40B4-BE49-F238E27FC236}">
                <a16:creationId xmlns:a16="http://schemas.microsoft.com/office/drawing/2014/main" id="{C4E2234F-3980-CEBD-A360-6F53F6FF382D}"/>
              </a:ext>
            </a:extLst>
          </p:cNvPr>
          <p:cNvPicPr>
            <a:picLocks noChangeAspect="1"/>
          </p:cNvPicPr>
          <p:nvPr/>
        </p:nvPicPr>
        <p:blipFill>
          <a:blip r:embed="rId3"/>
          <a:stretch>
            <a:fillRect/>
          </a:stretch>
        </p:blipFill>
        <p:spPr>
          <a:xfrm>
            <a:off x="2987824" y="620688"/>
            <a:ext cx="5867019" cy="5676424"/>
          </a:xfrm>
          <a:prstGeom prst="rect">
            <a:avLst/>
          </a:prstGeom>
        </p:spPr>
      </p:pic>
      <p:sp>
        <p:nvSpPr>
          <p:cNvPr id="3" name="Rettangolo arrotondato 2"/>
          <p:cNvSpPr/>
          <p:nvPr/>
        </p:nvSpPr>
        <p:spPr>
          <a:xfrm>
            <a:off x="8024520" y="988193"/>
            <a:ext cx="864096" cy="5157437"/>
          </a:xfrm>
          <a:prstGeom prst="roundRect">
            <a:avLst/>
          </a:prstGeom>
          <a:solidFill>
            <a:srgbClr val="4F81BD">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7B0CCBB3-9042-30A5-0D2E-62AD49B3E1FC}"/>
              </a:ext>
            </a:extLst>
          </p:cNvPr>
          <p:cNvSpPr txBox="1"/>
          <p:nvPr/>
        </p:nvSpPr>
        <p:spPr>
          <a:xfrm>
            <a:off x="188654" y="1163169"/>
            <a:ext cx="2627784" cy="2340897"/>
          </a:xfrm>
          <a:prstGeom prst="rect">
            <a:avLst/>
          </a:prstGeom>
          <a:noFill/>
        </p:spPr>
        <p:txBody>
          <a:bodyPr wrap="square">
            <a:spAutoFit/>
          </a:bodyPr>
          <a:lstStyle/>
          <a:p>
            <a:pPr>
              <a:lnSpc>
                <a:spcPct val="115000"/>
              </a:lnSpc>
              <a:spcAft>
                <a:spcPts val="1200"/>
              </a:spcAft>
            </a:pPr>
            <a:r>
              <a:rPr lang="en-GB" sz="1600" b="1" dirty="0">
                <a:solidFill>
                  <a:schemeClr val="tx2">
                    <a:lumMod val="75000"/>
                  </a:schemeClr>
                </a:solidFill>
              </a:rPr>
              <a:t>Regressors:</a:t>
            </a:r>
            <a:br>
              <a:rPr lang="en-GB" sz="1600" b="1" dirty="0">
                <a:solidFill>
                  <a:schemeClr val="tx2">
                    <a:lumMod val="75000"/>
                  </a:schemeClr>
                </a:solidFill>
              </a:rPr>
            </a:br>
            <a:r>
              <a:rPr lang="en-GB" sz="1600" dirty="0">
                <a:solidFill>
                  <a:schemeClr val="tx2">
                    <a:lumMod val="75000"/>
                  </a:schemeClr>
                </a:solidFill>
              </a:rPr>
              <a:t>gender, seniority, activity status, pension fund, decile of income, decile of anticipation, interaction gender/pension fund, interaction income deciles/seniority</a:t>
            </a:r>
          </a:p>
        </p:txBody>
      </p:sp>
    </p:spTree>
    <p:extLst>
      <p:ext uri="{BB962C8B-B14F-4D97-AF65-F5344CB8AC3E}">
        <p14:creationId xmlns:p14="http://schemas.microsoft.com/office/powerpoint/2010/main" val="328052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id="{5C6C17C7-478A-4DAA-0ECD-52D46D4DE766}"/>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3002778" y="1313764"/>
            <a:ext cx="5977790" cy="4347484"/>
          </a:xfrm>
          <a:prstGeom prst="rect">
            <a:avLst/>
          </a:prstGeom>
        </p:spPr>
      </p:pic>
      <p:sp>
        <p:nvSpPr>
          <p:cNvPr id="2" name="Titolo 1"/>
          <p:cNvSpPr>
            <a:spLocks noGrp="1"/>
          </p:cNvSpPr>
          <p:nvPr>
            <p:ph type="title"/>
          </p:nvPr>
        </p:nvSpPr>
        <p:spPr>
          <a:xfrm>
            <a:off x="104597" y="137400"/>
            <a:ext cx="8856984" cy="504056"/>
          </a:xfrm>
        </p:spPr>
        <p:txBody>
          <a:bodyPr>
            <a:normAutofit fontScale="90000"/>
          </a:bodyPr>
          <a:lstStyle/>
          <a:p>
            <a:r>
              <a:rPr lang="en-GB" dirty="0"/>
              <a:t>Probabilities by segment and gender</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11</a:t>
            </a:fld>
            <a:endParaRPr lang="it-IT" dirty="0"/>
          </a:p>
        </p:txBody>
      </p:sp>
      <p:sp>
        <p:nvSpPr>
          <p:cNvPr id="6" name="Segnaposto contenuto 2"/>
          <p:cNvSpPr>
            <a:spLocks noGrp="1"/>
          </p:cNvSpPr>
          <p:nvPr>
            <p:ph idx="1"/>
          </p:nvPr>
        </p:nvSpPr>
        <p:spPr>
          <a:xfrm>
            <a:off x="107504" y="3377780"/>
            <a:ext cx="2808312" cy="2499492"/>
          </a:xfrm>
        </p:spPr>
        <p:txBody>
          <a:bodyPr>
            <a:noAutofit/>
          </a:bodyPr>
          <a:lstStyle/>
          <a:p>
            <a:pPr marL="0" indent="0">
              <a:buNone/>
            </a:pPr>
            <a:r>
              <a:rPr lang="en-GB" sz="1800" dirty="0"/>
              <a:t>Only </a:t>
            </a:r>
            <a:r>
              <a:rPr lang="en-GB" sz="1800" b="1" dirty="0"/>
              <a:t>male private-sector employees </a:t>
            </a:r>
            <a:r>
              <a:rPr lang="en-GB" sz="1800" dirty="0"/>
              <a:t>(the largest category)</a:t>
            </a:r>
            <a:r>
              <a:rPr lang="en-GB" sz="1800" b="1" dirty="0"/>
              <a:t> are more likely to retire than women</a:t>
            </a:r>
            <a:r>
              <a:rPr lang="it-IT" sz="1800" dirty="0"/>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in the other categories the probabilities of retirement are similar, with women being slightly more likely to retire</a:t>
            </a:r>
            <a:endParaRPr lang="it-IT" sz="1800" dirty="0"/>
          </a:p>
        </p:txBody>
      </p:sp>
      <p:sp>
        <p:nvSpPr>
          <p:cNvPr id="7" name="Segnaposto contenuto 2"/>
          <p:cNvSpPr txBox="1">
            <a:spLocks/>
          </p:cNvSpPr>
          <p:nvPr/>
        </p:nvSpPr>
        <p:spPr>
          <a:xfrm>
            <a:off x="107504" y="1196752"/>
            <a:ext cx="2880320" cy="16561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800" b="1" dirty="0"/>
              <a:t>Highest probabilities</a:t>
            </a:r>
            <a:r>
              <a:rPr lang="en-GB" sz="1800" dirty="0"/>
              <a:t>: private-sector employees</a:t>
            </a:r>
          </a:p>
          <a:p>
            <a:pPr marL="0" indent="0">
              <a:buFont typeface="Arial" panose="020B0604020202020204" pitchFamily="34" charset="0"/>
              <a:buNone/>
            </a:pPr>
            <a:r>
              <a:rPr lang="en-GB" sz="1800" b="1" dirty="0"/>
              <a:t>Lowest probabilities</a:t>
            </a:r>
            <a:r>
              <a:rPr lang="en-GB" sz="1800" dirty="0"/>
              <a:t>: Central Government employees and agricultural workers</a:t>
            </a:r>
          </a:p>
        </p:txBody>
      </p:sp>
    </p:spTree>
    <p:extLst>
      <p:ext uri="{BB962C8B-B14F-4D97-AF65-F5344CB8AC3E}">
        <p14:creationId xmlns:p14="http://schemas.microsoft.com/office/powerpoint/2010/main" val="2842639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426282AA-8162-306A-A794-6C8A2002D996}"/>
              </a:ext>
            </a:extLst>
          </p:cNvPr>
          <p:cNvSpPr>
            <a:spLocks noGrp="1"/>
          </p:cNvSpPr>
          <p:nvPr>
            <p:ph type="sldNum" sz="quarter" idx="12"/>
          </p:nvPr>
        </p:nvSpPr>
        <p:spPr/>
        <p:txBody>
          <a:bodyPr/>
          <a:lstStyle/>
          <a:p>
            <a:fld id="{AEA01273-38EF-4BF7-AE21-0DC387324B41}" type="slidenum">
              <a:rPr lang="it-IT" smtClean="0"/>
              <a:pPr/>
              <a:t>12</a:t>
            </a:fld>
            <a:endParaRPr lang="it-IT" dirty="0"/>
          </a:p>
        </p:txBody>
      </p:sp>
      <p:sp>
        <p:nvSpPr>
          <p:cNvPr id="6" name="Titolo 1"/>
          <p:cNvSpPr>
            <a:spLocks noGrp="1"/>
          </p:cNvSpPr>
          <p:nvPr>
            <p:ph type="title"/>
          </p:nvPr>
        </p:nvSpPr>
        <p:spPr>
          <a:xfrm>
            <a:off x="142365" y="268700"/>
            <a:ext cx="8928992" cy="504056"/>
          </a:xfrm>
        </p:spPr>
        <p:txBody>
          <a:bodyPr>
            <a:noAutofit/>
          </a:bodyPr>
          <a:lstStyle/>
          <a:p>
            <a:r>
              <a:rPr lang="en-GB" sz="3000" dirty="0"/>
              <a:t>Probabilities by income decile and contributory history</a:t>
            </a:r>
          </a:p>
        </p:txBody>
      </p:sp>
      <p:sp>
        <p:nvSpPr>
          <p:cNvPr id="7" name="Segnaposto contenuto 2"/>
          <p:cNvSpPr>
            <a:spLocks noGrp="1"/>
          </p:cNvSpPr>
          <p:nvPr>
            <p:ph idx="1"/>
          </p:nvPr>
        </p:nvSpPr>
        <p:spPr>
          <a:xfrm>
            <a:off x="107504" y="1628800"/>
            <a:ext cx="2952328" cy="1512168"/>
          </a:xfrm>
        </p:spPr>
        <p:txBody>
          <a:bodyPr>
            <a:noAutofit/>
          </a:bodyPr>
          <a:lstStyle/>
          <a:p>
            <a:pPr marL="0" indent="0">
              <a:buNone/>
            </a:pPr>
            <a:r>
              <a:rPr lang="en-GB" sz="1800" dirty="0"/>
              <a:t>The </a:t>
            </a:r>
            <a:r>
              <a:rPr lang="en-GB" sz="1800" b="1" dirty="0"/>
              <a:t>probability increases as the number of years of contributions increases </a:t>
            </a:r>
            <a:r>
              <a:rPr lang="en-GB" sz="1800" dirty="0"/>
              <a:t>(effect attributable to short careers impacting benefits) …</a:t>
            </a:r>
          </a:p>
        </p:txBody>
      </p:sp>
      <p:sp>
        <p:nvSpPr>
          <p:cNvPr id="8" name="Segnaposto contenuto 2"/>
          <p:cNvSpPr txBox="1">
            <a:spLocks/>
          </p:cNvSpPr>
          <p:nvPr/>
        </p:nvSpPr>
        <p:spPr>
          <a:xfrm>
            <a:off x="132568" y="3717032"/>
            <a:ext cx="2952328" cy="12241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800" dirty="0"/>
              <a:t>… </a:t>
            </a:r>
            <a:r>
              <a:rPr lang="en-GB" sz="1800" b="1" dirty="0"/>
              <a:t>except for high-income workers </a:t>
            </a:r>
            <a:r>
              <a:rPr lang="en-GB" sz="1800" dirty="0"/>
              <a:t>(less concerned about the amount of benefits)</a:t>
            </a:r>
          </a:p>
        </p:txBody>
      </p:sp>
      <p:pic>
        <p:nvPicPr>
          <p:cNvPr id="2" name="Immagine 1">
            <a:extLst>
              <a:ext uri="{FF2B5EF4-FFF2-40B4-BE49-F238E27FC236}">
                <a16:creationId xmlns:a16="http://schemas.microsoft.com/office/drawing/2014/main" id="{E397A057-891F-670B-74E4-A1EFD2C06F94}"/>
              </a:ext>
            </a:extLst>
          </p:cNvPr>
          <p:cNvPicPr>
            <a:picLocks noChangeAspect="1"/>
          </p:cNvPicPr>
          <p:nvPr/>
        </p:nvPicPr>
        <p:blipFill>
          <a:blip r:embed="rId3"/>
          <a:stretch>
            <a:fillRect/>
          </a:stretch>
        </p:blipFill>
        <p:spPr>
          <a:xfrm>
            <a:off x="3186681" y="858740"/>
            <a:ext cx="5850736" cy="5284536"/>
          </a:xfrm>
          <a:prstGeom prst="rect">
            <a:avLst/>
          </a:prstGeom>
        </p:spPr>
      </p:pic>
    </p:spTree>
    <p:extLst>
      <p:ext uri="{BB962C8B-B14F-4D97-AF65-F5344CB8AC3E}">
        <p14:creationId xmlns:p14="http://schemas.microsoft.com/office/powerpoint/2010/main" val="1296203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13</a:t>
            </a:fld>
            <a:endParaRPr lang="it-IT" dirty="0"/>
          </a:p>
        </p:txBody>
      </p:sp>
      <p:sp>
        <p:nvSpPr>
          <p:cNvPr id="6" name="Titolo 1"/>
          <p:cNvSpPr>
            <a:spLocks noGrp="1"/>
          </p:cNvSpPr>
          <p:nvPr>
            <p:ph type="title"/>
          </p:nvPr>
        </p:nvSpPr>
        <p:spPr>
          <a:xfrm>
            <a:off x="0" y="271736"/>
            <a:ext cx="8856984" cy="504056"/>
          </a:xfrm>
        </p:spPr>
        <p:txBody>
          <a:bodyPr>
            <a:normAutofit fontScale="90000"/>
          </a:bodyPr>
          <a:lstStyle/>
          <a:p>
            <a:r>
              <a:rPr lang="en-GB" dirty="0"/>
              <a:t>Probabilities by income decile and gender</a:t>
            </a:r>
          </a:p>
        </p:txBody>
      </p:sp>
      <p:sp>
        <p:nvSpPr>
          <p:cNvPr id="8" name="Segnaposto contenuto 2"/>
          <p:cNvSpPr txBox="1">
            <a:spLocks/>
          </p:cNvSpPr>
          <p:nvPr/>
        </p:nvSpPr>
        <p:spPr>
          <a:xfrm>
            <a:off x="35496" y="1124744"/>
            <a:ext cx="3078612" cy="201622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b="1" dirty="0"/>
              <a:t>The probability curve is hump-shaped</a:t>
            </a:r>
            <a:r>
              <a:rPr lang="en-GB" sz="1800" dirty="0"/>
              <a:t>: it rises until the third decile, levels off and then declines for the last two deciles, falling below that for the first decile:</a:t>
            </a:r>
          </a:p>
        </p:txBody>
      </p:sp>
      <p:sp>
        <p:nvSpPr>
          <p:cNvPr id="9" name="Segnaposto contenuto 2"/>
          <p:cNvSpPr txBox="1">
            <a:spLocks/>
          </p:cNvSpPr>
          <p:nvPr/>
        </p:nvSpPr>
        <p:spPr>
          <a:xfrm>
            <a:off x="35496" y="2996952"/>
            <a:ext cx="3078612" cy="27363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563" indent="-182563"/>
            <a:r>
              <a:rPr lang="en-GB" sz="1800" dirty="0"/>
              <a:t>Growing incomes generate higher pensions and high pensions make early exit more affordable</a:t>
            </a:r>
          </a:p>
          <a:p>
            <a:pPr marL="182563" indent="-182563"/>
            <a:r>
              <a:rPr lang="en-GB" sz="1800" dirty="0"/>
              <a:t>Highest incomes are associated with gratifying and better paying jobs that encourage postponing retirement</a:t>
            </a:r>
          </a:p>
        </p:txBody>
      </p:sp>
      <p:pic>
        <p:nvPicPr>
          <p:cNvPr id="3" name="Immagine 2">
            <a:extLst>
              <a:ext uri="{FF2B5EF4-FFF2-40B4-BE49-F238E27FC236}">
                <a16:creationId xmlns:a16="http://schemas.microsoft.com/office/drawing/2014/main" id="{7DA2397D-4D36-33DB-ADAD-43887CE009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9826" y="1484784"/>
            <a:ext cx="5957884" cy="4333007"/>
          </a:xfrm>
          <a:prstGeom prst="rect">
            <a:avLst/>
          </a:prstGeom>
        </p:spPr>
      </p:pic>
    </p:spTree>
    <p:extLst>
      <p:ext uri="{BB962C8B-B14F-4D97-AF65-F5344CB8AC3E}">
        <p14:creationId xmlns:p14="http://schemas.microsoft.com/office/powerpoint/2010/main" val="1940863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14</a:t>
            </a:fld>
            <a:endParaRPr lang="it-IT" dirty="0"/>
          </a:p>
        </p:txBody>
      </p:sp>
      <p:sp>
        <p:nvSpPr>
          <p:cNvPr id="5" name="Titolo 1"/>
          <p:cNvSpPr>
            <a:spLocks noGrp="1"/>
          </p:cNvSpPr>
          <p:nvPr>
            <p:ph type="title"/>
          </p:nvPr>
        </p:nvSpPr>
        <p:spPr>
          <a:xfrm>
            <a:off x="-108520" y="0"/>
            <a:ext cx="9252520" cy="768894"/>
          </a:xfrm>
        </p:spPr>
        <p:txBody>
          <a:bodyPr>
            <a:noAutofit/>
          </a:bodyPr>
          <a:lstStyle/>
          <a:p>
            <a:r>
              <a:rPr lang="en-GB" sz="3000" dirty="0"/>
              <a:t>Probabilities by income decile and employment status</a:t>
            </a:r>
          </a:p>
        </p:txBody>
      </p:sp>
      <p:sp>
        <p:nvSpPr>
          <p:cNvPr id="6" name="Segnaposto contenuto 2"/>
          <p:cNvSpPr txBox="1">
            <a:spLocks/>
          </p:cNvSpPr>
          <p:nvPr/>
        </p:nvSpPr>
        <p:spPr>
          <a:xfrm>
            <a:off x="35496" y="2060848"/>
            <a:ext cx="2641056" cy="25922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1pPr>
            <a:lvl2pPr marL="714375" indent="-352425" algn="l" defTabSz="914400" rtl="0" eaLnBrk="1" latinLnBrk="0" hangingPunct="1">
              <a:spcBef>
                <a:spcPct val="20000"/>
              </a:spcBef>
              <a:buFont typeface="Wingdings" panose="05000000000000000000" pitchFamily="2" charset="2"/>
              <a:buChar char="ü"/>
              <a:defRPr sz="2400" kern="1200">
                <a:solidFill>
                  <a:schemeClr val="tx2">
                    <a:lumMod val="75000"/>
                  </a:schemeClr>
                </a:solidFill>
                <a:latin typeface="+mn-lt"/>
                <a:ea typeface="+mn-ea"/>
                <a:cs typeface="+mn-cs"/>
              </a:defRPr>
            </a:lvl2pPr>
            <a:lvl3pPr marL="990600" indent="-276225" algn="l" defTabSz="914400" rtl="0" eaLnBrk="1" latinLnBrk="0" hangingPunct="1">
              <a:spcBef>
                <a:spcPct val="20000"/>
              </a:spcBef>
              <a:buFont typeface="Courier New" panose="02070309020205020404" pitchFamily="49" charset="0"/>
              <a:buChar char="o"/>
              <a:defRPr sz="2000" kern="1200">
                <a:solidFill>
                  <a:schemeClr val="tx2">
                    <a:lumMod val="75000"/>
                  </a:schemeClr>
                </a:solidFill>
                <a:latin typeface="+mn-lt"/>
                <a:ea typeface="+mn-ea"/>
                <a:cs typeface="+mn-cs"/>
              </a:defRPr>
            </a:lvl3pPr>
            <a:lvl4pPr marL="12573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4pPr>
            <a:lvl5pPr marL="1524000" indent="-266700" algn="l" defTabSz="914400" rtl="0" eaLnBrk="1" latinLnBrk="0" hangingPunct="1">
              <a:spcBef>
                <a:spcPct val="200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dirty="0"/>
              <a:t>Compared with the active population, </a:t>
            </a:r>
            <a:r>
              <a:rPr lang="en-GB" sz="1800" b="1" dirty="0"/>
              <a:t>voluntary contributors, the unemployed and the inactive but not retired are more likely </a:t>
            </a:r>
            <a:r>
              <a:rPr lang="en-GB" sz="1800" dirty="0"/>
              <a:t>to retire with </a:t>
            </a:r>
            <a:r>
              <a:rPr lang="en-GB" sz="1800" i="1" dirty="0"/>
              <a:t>Q100 </a:t>
            </a:r>
          </a:p>
          <a:p>
            <a:pPr marL="0" indent="0">
              <a:buNone/>
            </a:pPr>
            <a:r>
              <a:rPr lang="en-GB" sz="1800" dirty="0"/>
              <a:t>→ possibility of acquiring an income</a:t>
            </a:r>
          </a:p>
        </p:txBody>
      </p:sp>
      <p:pic>
        <p:nvPicPr>
          <p:cNvPr id="7" name="Immagine 6">
            <a:extLst>
              <a:ext uri="{FF2B5EF4-FFF2-40B4-BE49-F238E27FC236}">
                <a16:creationId xmlns:a16="http://schemas.microsoft.com/office/drawing/2014/main" id="{94E29E3E-82F6-511A-848C-F32197DBA2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0790" y="1040013"/>
            <a:ext cx="6453209" cy="4693243"/>
          </a:xfrm>
          <a:prstGeom prst="rect">
            <a:avLst/>
          </a:prstGeom>
        </p:spPr>
      </p:pic>
    </p:spTree>
    <p:extLst>
      <p:ext uri="{BB962C8B-B14F-4D97-AF65-F5344CB8AC3E}">
        <p14:creationId xmlns:p14="http://schemas.microsoft.com/office/powerpoint/2010/main" val="3074365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15</a:t>
            </a:fld>
            <a:endParaRPr lang="it-IT" dirty="0"/>
          </a:p>
        </p:txBody>
      </p:sp>
      <p:sp>
        <p:nvSpPr>
          <p:cNvPr id="5" name="Titolo 1">
            <a:extLst>
              <a:ext uri="{FF2B5EF4-FFF2-40B4-BE49-F238E27FC236}">
                <a16:creationId xmlns:a16="http://schemas.microsoft.com/office/drawing/2014/main" id="{2874D209-8B66-49B7-9537-DFA13B5C2E5B}"/>
              </a:ext>
            </a:extLst>
          </p:cNvPr>
          <p:cNvSpPr>
            <a:spLocks noGrp="1"/>
          </p:cNvSpPr>
          <p:nvPr>
            <p:ph type="title"/>
          </p:nvPr>
        </p:nvSpPr>
        <p:spPr>
          <a:xfrm>
            <a:off x="4571144" y="5811282"/>
            <a:ext cx="4465216" cy="365125"/>
          </a:xfrm>
        </p:spPr>
        <p:txBody>
          <a:bodyPr>
            <a:noAutofit/>
          </a:bodyPr>
          <a:lstStyle/>
          <a:p>
            <a:r>
              <a:rPr lang="en-GB" sz="1400" dirty="0"/>
              <a:t>Annex if there are some seconds left</a:t>
            </a:r>
          </a:p>
        </p:txBody>
      </p:sp>
      <p:sp>
        <p:nvSpPr>
          <p:cNvPr id="2" name="Freccia a destra 1">
            <a:extLst>
              <a:ext uri="{FF2B5EF4-FFF2-40B4-BE49-F238E27FC236}">
                <a16:creationId xmlns:a16="http://schemas.microsoft.com/office/drawing/2014/main" id="{03C09A3B-43BE-9ABB-4658-4E6E2B32FC40}"/>
              </a:ext>
            </a:extLst>
          </p:cNvPr>
          <p:cNvSpPr/>
          <p:nvPr/>
        </p:nvSpPr>
        <p:spPr>
          <a:xfrm>
            <a:off x="8244408" y="5819529"/>
            <a:ext cx="288032" cy="365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Titolo 1">
            <a:extLst>
              <a:ext uri="{FF2B5EF4-FFF2-40B4-BE49-F238E27FC236}">
                <a16:creationId xmlns:a16="http://schemas.microsoft.com/office/drawing/2014/main" id="{0AC68F91-82C5-6375-816C-BAC3E9E14453}"/>
              </a:ext>
            </a:extLst>
          </p:cNvPr>
          <p:cNvSpPr txBox="1">
            <a:spLocks/>
          </p:cNvSpPr>
          <p:nvPr/>
        </p:nvSpPr>
        <p:spPr>
          <a:xfrm>
            <a:off x="-108520" y="47746"/>
            <a:ext cx="9252520" cy="632369"/>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r>
              <a:rPr lang="en-GB" sz="3000" b="1" dirty="0"/>
              <a:t>Some conclusions</a:t>
            </a:r>
          </a:p>
        </p:txBody>
      </p:sp>
      <p:sp>
        <p:nvSpPr>
          <p:cNvPr id="8" name="Titolo 1">
            <a:extLst>
              <a:ext uri="{FF2B5EF4-FFF2-40B4-BE49-F238E27FC236}">
                <a16:creationId xmlns:a16="http://schemas.microsoft.com/office/drawing/2014/main" id="{85FED77E-069D-7B3A-0FAB-ED09DF0E0ABF}"/>
              </a:ext>
            </a:extLst>
          </p:cNvPr>
          <p:cNvSpPr txBox="1">
            <a:spLocks/>
          </p:cNvSpPr>
          <p:nvPr/>
        </p:nvSpPr>
        <p:spPr>
          <a:xfrm>
            <a:off x="179512" y="711123"/>
            <a:ext cx="8856848" cy="5022133"/>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pPr marL="457200" indent="-457200" algn="l">
              <a:buFont typeface="Arial" panose="020B0604020202020204" pitchFamily="34" charset="0"/>
              <a:buChar char="•"/>
            </a:pPr>
            <a:r>
              <a:rPr lang="en-GB" sz="2800" dirty="0"/>
              <a:t>Retirees with Q100  numerous albeit less than forecast</a:t>
            </a:r>
          </a:p>
          <a:p>
            <a:pPr algn="l"/>
            <a:endParaRPr lang="en-GB" sz="2800" dirty="0"/>
          </a:p>
          <a:p>
            <a:pPr marL="457200" indent="-457200" algn="l">
              <a:buFont typeface="Arial" panose="020B0604020202020204" pitchFamily="34" charset="0"/>
              <a:buChar char="•"/>
            </a:pPr>
            <a:r>
              <a:rPr lang="en-GB" sz="2800" dirty="0"/>
              <a:t>Expenditure less than forecast but by a smaller percentage than for retirees (duration of benefits compensates) </a:t>
            </a:r>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r>
              <a:rPr lang="en-GB" sz="2800" dirty="0"/>
              <a:t>However, it was the first time a Technical Report tried to adopt take-up rates different from 100%</a:t>
            </a:r>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r>
              <a:rPr lang="en-GB" sz="2800" dirty="0"/>
              <a:t>Estimated probabilities can help future design of flexible retirement (net of special circumstances in which Q100 was introduced and stayed available)</a:t>
            </a:r>
          </a:p>
        </p:txBody>
      </p:sp>
    </p:spTree>
    <p:extLst>
      <p:ext uri="{BB962C8B-B14F-4D97-AF65-F5344CB8AC3E}">
        <p14:creationId xmlns:p14="http://schemas.microsoft.com/office/powerpoint/2010/main" val="380814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F1CCB894-EC71-432E-9750-00B798399CE9}"/>
              </a:ext>
            </a:extLst>
          </p:cNvPr>
          <p:cNvSpPr>
            <a:spLocks noGrp="1"/>
          </p:cNvSpPr>
          <p:nvPr>
            <p:ph type="sldNum" sz="quarter" idx="12"/>
          </p:nvPr>
        </p:nvSpPr>
        <p:spPr/>
        <p:txBody>
          <a:bodyPr/>
          <a:lstStyle/>
          <a:p>
            <a:fld id="{AEA01273-38EF-4BF7-AE21-0DC387324B41}" type="slidenum">
              <a:rPr lang="it-IT" smtClean="0"/>
              <a:pPr/>
              <a:t>16</a:t>
            </a:fld>
            <a:endParaRPr lang="it-IT" dirty="0"/>
          </a:p>
        </p:txBody>
      </p:sp>
      <p:pic>
        <p:nvPicPr>
          <p:cNvPr id="8" name="Segnaposto contenuto 10" descr="Immagine che contiene mappa&#10;&#10;Descrizione generata automaticamente">
            <a:extLst>
              <a:ext uri="{FF2B5EF4-FFF2-40B4-BE49-F238E27FC236}">
                <a16:creationId xmlns:a16="http://schemas.microsoft.com/office/drawing/2014/main" id="{F099AE00-4F25-46DA-84A9-952E01C6FA8B}"/>
              </a:ext>
            </a:extLst>
          </p:cNvPr>
          <p:cNvPicPr>
            <a:picLocks noChangeAspect="1"/>
          </p:cNvPicPr>
          <p:nvPr/>
        </p:nvPicPr>
        <p:blipFill>
          <a:blip r:embed="rId3"/>
          <a:stretch>
            <a:fillRect/>
          </a:stretch>
        </p:blipFill>
        <p:spPr>
          <a:xfrm>
            <a:off x="131640" y="1386332"/>
            <a:ext cx="4368352" cy="3137469"/>
          </a:xfrm>
          <a:prstGeom prst="rect">
            <a:avLst/>
          </a:prstGeom>
          <a:noFill/>
        </p:spPr>
      </p:pic>
      <p:pic>
        <p:nvPicPr>
          <p:cNvPr id="9" name="Segnaposto contenuto 5">
            <a:extLst>
              <a:ext uri="{FF2B5EF4-FFF2-40B4-BE49-F238E27FC236}">
                <a16:creationId xmlns:a16="http://schemas.microsoft.com/office/drawing/2014/main" id="{798EE544-3488-4D83-B97F-5B8186BEBEC9}"/>
              </a:ext>
            </a:extLst>
          </p:cNvPr>
          <p:cNvPicPr>
            <a:picLocks noChangeAspect="1"/>
          </p:cNvPicPr>
          <p:nvPr/>
        </p:nvPicPr>
        <p:blipFill>
          <a:blip r:embed="rId4"/>
          <a:stretch>
            <a:fillRect/>
          </a:stretch>
        </p:blipFill>
        <p:spPr>
          <a:xfrm>
            <a:off x="4572000" y="1404104"/>
            <a:ext cx="4428492" cy="3119697"/>
          </a:xfrm>
          <a:prstGeom prst="rect">
            <a:avLst/>
          </a:prstGeom>
          <a:noFill/>
        </p:spPr>
      </p:pic>
      <p:sp>
        <p:nvSpPr>
          <p:cNvPr id="10"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br>
              <a:rPr lang="it-IT" dirty="0"/>
            </a:br>
            <a:r>
              <a:rPr lang="en-GB" sz="2000" dirty="0"/>
              <a:t>Geographical distribution at regional level</a:t>
            </a:r>
            <a:endParaRPr lang="it-IT" sz="2000" dirty="0"/>
          </a:p>
        </p:txBody>
      </p:sp>
      <p:sp>
        <p:nvSpPr>
          <p:cNvPr id="7" name="CasellaDiTesto 6"/>
          <p:cNvSpPr txBox="1"/>
          <p:nvPr/>
        </p:nvSpPr>
        <p:spPr>
          <a:xfrm>
            <a:off x="395536" y="908720"/>
            <a:ext cx="3888432" cy="400110"/>
          </a:xfrm>
          <a:prstGeom prst="rect">
            <a:avLst/>
          </a:prstGeom>
          <a:noFill/>
        </p:spPr>
        <p:txBody>
          <a:bodyPr wrap="square" rtlCol="0">
            <a:spAutoFit/>
          </a:bodyPr>
          <a:lstStyle/>
          <a:p>
            <a:pPr algn="ctr"/>
            <a:r>
              <a:rPr lang="en-GB" sz="2000" dirty="0">
                <a:solidFill>
                  <a:schemeClr val="tx2"/>
                </a:solidFill>
                <a:latin typeface="+mj-lt"/>
                <a:ea typeface="+mj-ea"/>
                <a:cs typeface="+mj-cs"/>
              </a:rPr>
              <a:t>Number of retirees with Q100</a:t>
            </a:r>
          </a:p>
        </p:txBody>
      </p:sp>
      <p:sp>
        <p:nvSpPr>
          <p:cNvPr id="11" name="CasellaDiTesto 10"/>
          <p:cNvSpPr txBox="1"/>
          <p:nvPr/>
        </p:nvSpPr>
        <p:spPr>
          <a:xfrm>
            <a:off x="4860032" y="912066"/>
            <a:ext cx="3816424" cy="400110"/>
          </a:xfrm>
          <a:prstGeom prst="rect">
            <a:avLst/>
          </a:prstGeom>
          <a:noFill/>
        </p:spPr>
        <p:txBody>
          <a:bodyPr wrap="square" rtlCol="0">
            <a:spAutoFit/>
          </a:bodyPr>
          <a:lstStyle/>
          <a:p>
            <a:pPr algn="ctr"/>
            <a:r>
              <a:rPr lang="en-GB" sz="2000" dirty="0">
                <a:solidFill>
                  <a:schemeClr val="tx2"/>
                </a:solidFill>
                <a:latin typeface="+mj-lt"/>
                <a:ea typeface="+mj-ea"/>
                <a:cs typeface="+mj-cs"/>
              </a:rPr>
              <a:t>% of employed</a:t>
            </a:r>
          </a:p>
        </p:txBody>
      </p:sp>
      <p:sp>
        <p:nvSpPr>
          <p:cNvPr id="12" name="CasellaDiTesto 11"/>
          <p:cNvSpPr txBox="1"/>
          <p:nvPr/>
        </p:nvSpPr>
        <p:spPr>
          <a:xfrm>
            <a:off x="431540" y="4678104"/>
            <a:ext cx="8280920" cy="1631216"/>
          </a:xfrm>
          <a:prstGeom prst="rect">
            <a:avLst/>
          </a:prstGeom>
          <a:noFill/>
        </p:spPr>
        <p:txBody>
          <a:bodyPr wrap="square" rtlCol="0">
            <a:spAutoFit/>
          </a:bodyPr>
          <a:lstStyle/>
          <a:p>
            <a:pPr algn="just"/>
            <a:r>
              <a:rPr lang="en-US" sz="2000" dirty="0">
                <a:solidFill>
                  <a:schemeClr val="tx2"/>
                </a:solidFill>
                <a:latin typeface="+mj-lt"/>
                <a:ea typeface="+mj-ea"/>
                <a:cs typeface="+mj-cs"/>
              </a:rPr>
              <a:t>In 2019-2021, retirees with Q100 are more numerous in the North. Expressed as percent of the employed, the incidence is on the contrary larger in the South. However, take-up rates are substantially homogeneous across territories. As regressor in a Logit model, the Region of residence reveals not statistically </a:t>
            </a:r>
            <a:r>
              <a:rPr lang="en-GB" sz="2000" dirty="0">
                <a:solidFill>
                  <a:schemeClr val="tx2"/>
                </a:solidFill>
                <a:latin typeface="+mj-lt"/>
                <a:ea typeface="+mj-ea"/>
                <a:cs typeface="+mj-cs"/>
              </a:rPr>
              <a:t>significant when used in combination with other characteristics.</a:t>
            </a:r>
            <a:endParaRPr lang="it-IT" sz="2000" dirty="0">
              <a:solidFill>
                <a:schemeClr val="tx2"/>
              </a:solidFill>
              <a:latin typeface="+mj-lt"/>
              <a:ea typeface="+mj-ea"/>
              <a:cs typeface="+mj-cs"/>
            </a:endParaRPr>
          </a:p>
        </p:txBody>
      </p:sp>
    </p:spTree>
    <p:extLst>
      <p:ext uri="{BB962C8B-B14F-4D97-AF65-F5344CB8AC3E}">
        <p14:creationId xmlns:p14="http://schemas.microsoft.com/office/powerpoint/2010/main" val="2121743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F1CCB894-EC71-432E-9750-00B798399CE9}"/>
              </a:ext>
            </a:extLst>
          </p:cNvPr>
          <p:cNvSpPr>
            <a:spLocks noGrp="1"/>
          </p:cNvSpPr>
          <p:nvPr>
            <p:ph type="sldNum" sz="quarter" idx="12"/>
          </p:nvPr>
        </p:nvSpPr>
        <p:spPr/>
        <p:txBody>
          <a:bodyPr/>
          <a:lstStyle/>
          <a:p>
            <a:fld id="{AEA01273-38EF-4BF7-AE21-0DC387324B41}" type="slidenum">
              <a:rPr lang="it-IT" smtClean="0"/>
              <a:pPr/>
              <a:t>17</a:t>
            </a:fld>
            <a:endParaRPr lang="it-IT" dirty="0"/>
          </a:p>
        </p:txBody>
      </p:sp>
      <p:sp>
        <p:nvSpPr>
          <p:cNvPr id="9"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br>
              <a:rPr lang="it-IT" dirty="0"/>
            </a:br>
            <a:r>
              <a:rPr lang="en-GB" sz="2000" dirty="0"/>
              <a:t>Retirees in the private sector with </a:t>
            </a:r>
            <a:r>
              <a:rPr lang="en-GB" sz="2000" i="1" dirty="0"/>
              <a:t>Q100</a:t>
            </a:r>
            <a:r>
              <a:rPr lang="en-GB" sz="2000" dirty="0"/>
              <a:t> by last occupational status</a:t>
            </a:r>
            <a:endParaRPr lang="it-IT" sz="2000" dirty="0"/>
          </a:p>
        </p:txBody>
      </p:sp>
      <p:sp>
        <p:nvSpPr>
          <p:cNvPr id="13" name="CasellaDiTesto 12"/>
          <p:cNvSpPr txBox="1"/>
          <p:nvPr/>
        </p:nvSpPr>
        <p:spPr>
          <a:xfrm>
            <a:off x="431540" y="5227988"/>
            <a:ext cx="8280920" cy="1015663"/>
          </a:xfrm>
          <a:prstGeom prst="rect">
            <a:avLst/>
          </a:prstGeom>
          <a:noFill/>
        </p:spPr>
        <p:txBody>
          <a:bodyPr wrap="square" rtlCol="0">
            <a:spAutoFit/>
          </a:bodyPr>
          <a:lstStyle/>
          <a:p>
            <a:pPr algn="just"/>
            <a:r>
              <a:rPr lang="en-US" sz="2000" dirty="0">
                <a:solidFill>
                  <a:schemeClr val="tx2"/>
                </a:solidFill>
                <a:latin typeface="+mj-lt"/>
                <a:ea typeface="+mj-ea"/>
                <a:cs typeface="+mj-cs"/>
              </a:rPr>
              <a:t>Including public employees, the employed count for 81%, recipients of unemployment benefits and salary supplementations count 8%, the inactive not retired count 9%, and the rest 2%.</a:t>
            </a:r>
            <a:endParaRPr lang="it-IT" sz="2000" dirty="0">
              <a:solidFill>
                <a:schemeClr val="tx2"/>
              </a:solidFill>
              <a:latin typeface="+mj-lt"/>
              <a:ea typeface="+mj-ea"/>
              <a:cs typeface="+mj-cs"/>
            </a:endParaRPr>
          </a:p>
        </p:txBody>
      </p:sp>
      <p:pic>
        <p:nvPicPr>
          <p:cNvPr id="14" name="Immagine 13"/>
          <p:cNvPicPr>
            <a:picLocks noChangeAspect="1"/>
          </p:cNvPicPr>
          <p:nvPr/>
        </p:nvPicPr>
        <p:blipFill>
          <a:blip r:embed="rId2"/>
          <a:stretch>
            <a:fillRect/>
          </a:stretch>
        </p:blipFill>
        <p:spPr>
          <a:xfrm>
            <a:off x="1985119" y="968455"/>
            <a:ext cx="5173762" cy="4260745"/>
          </a:xfrm>
          <a:prstGeom prst="rect">
            <a:avLst/>
          </a:prstGeom>
        </p:spPr>
      </p:pic>
      <p:sp>
        <p:nvSpPr>
          <p:cNvPr id="2" name="Pulsante di azione: Indietro o precedente 1">
            <a:hlinkClick r:id="rId3" action="ppaction://hlinksldjump" highlightClick="1">
              <a:snd r:embed="rId4" name="wind.wav"/>
            </a:hlinkClick>
            <a:extLst>
              <a:ext uri="{FF2B5EF4-FFF2-40B4-BE49-F238E27FC236}">
                <a16:creationId xmlns:a16="http://schemas.microsoft.com/office/drawing/2014/main" id="{008087D4-30CE-20DF-92C8-B89F101D7194}"/>
              </a:ext>
            </a:extLst>
          </p:cNvPr>
          <p:cNvSpPr/>
          <p:nvPr/>
        </p:nvSpPr>
        <p:spPr>
          <a:xfrm>
            <a:off x="143508" y="4581128"/>
            <a:ext cx="468052" cy="360040"/>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09491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91DC79-870F-CD86-768E-29400406DA39}"/>
              </a:ext>
            </a:extLst>
          </p:cNvPr>
          <p:cNvSpPr>
            <a:spLocks noGrp="1"/>
          </p:cNvSpPr>
          <p:nvPr>
            <p:ph type="title"/>
          </p:nvPr>
        </p:nvSpPr>
        <p:spPr>
          <a:xfrm>
            <a:off x="752034" y="260648"/>
            <a:ext cx="7639932" cy="548680"/>
          </a:xfrm>
        </p:spPr>
        <p:txBody>
          <a:bodyPr>
            <a:normAutofit fontScale="90000"/>
          </a:bodyPr>
          <a:lstStyle/>
          <a:p>
            <a:r>
              <a:rPr lang="en-GB" dirty="0"/>
              <a:t>Take-up rates</a:t>
            </a:r>
            <a:br>
              <a:rPr lang="en-GB" dirty="0"/>
            </a:br>
            <a:r>
              <a:rPr lang="en-GB" sz="2700" dirty="0"/>
              <a:t>For those meeting eligibility requirements in 2019</a:t>
            </a:r>
          </a:p>
        </p:txBody>
      </p:sp>
      <p:sp>
        <p:nvSpPr>
          <p:cNvPr id="4" name="Segnaposto numero diapositiva 3">
            <a:extLst>
              <a:ext uri="{FF2B5EF4-FFF2-40B4-BE49-F238E27FC236}">
                <a16:creationId xmlns:a16="http://schemas.microsoft.com/office/drawing/2014/main" id="{47011A3A-D972-EC40-7627-D2F29038D008}"/>
              </a:ext>
            </a:extLst>
          </p:cNvPr>
          <p:cNvSpPr>
            <a:spLocks noGrp="1"/>
          </p:cNvSpPr>
          <p:nvPr>
            <p:ph type="sldNum" sz="quarter" idx="12"/>
          </p:nvPr>
        </p:nvSpPr>
        <p:spPr/>
        <p:txBody>
          <a:bodyPr/>
          <a:lstStyle/>
          <a:p>
            <a:fld id="{AEA01273-38EF-4BF7-AE21-0DC387324B41}" type="slidenum">
              <a:rPr lang="it-IT" smtClean="0"/>
              <a:pPr/>
              <a:t>18</a:t>
            </a:fld>
            <a:endParaRPr lang="it-IT" dirty="0"/>
          </a:p>
        </p:txBody>
      </p:sp>
      <p:pic>
        <p:nvPicPr>
          <p:cNvPr id="7" name="Immagine 6">
            <a:extLst>
              <a:ext uri="{FF2B5EF4-FFF2-40B4-BE49-F238E27FC236}">
                <a16:creationId xmlns:a16="http://schemas.microsoft.com/office/drawing/2014/main" id="{5726E136-25AC-7E77-2E86-A8F2D389F678}"/>
              </a:ext>
            </a:extLst>
          </p:cNvPr>
          <p:cNvPicPr>
            <a:picLocks noChangeAspect="1"/>
          </p:cNvPicPr>
          <p:nvPr/>
        </p:nvPicPr>
        <p:blipFill>
          <a:blip r:embed="rId3"/>
          <a:stretch>
            <a:fillRect/>
          </a:stretch>
        </p:blipFill>
        <p:spPr>
          <a:xfrm>
            <a:off x="1182672" y="1196752"/>
            <a:ext cx="6774231" cy="2160240"/>
          </a:xfrm>
          <a:prstGeom prst="rect">
            <a:avLst/>
          </a:prstGeom>
        </p:spPr>
      </p:pic>
      <p:pic>
        <p:nvPicPr>
          <p:cNvPr id="9" name="Immagine 8">
            <a:extLst>
              <a:ext uri="{FF2B5EF4-FFF2-40B4-BE49-F238E27FC236}">
                <a16:creationId xmlns:a16="http://schemas.microsoft.com/office/drawing/2014/main" id="{CBCC370B-CFBD-080E-E125-6C71C4272ED9}"/>
              </a:ext>
            </a:extLst>
          </p:cNvPr>
          <p:cNvPicPr>
            <a:picLocks noChangeAspect="1"/>
          </p:cNvPicPr>
          <p:nvPr/>
        </p:nvPicPr>
        <p:blipFill>
          <a:blip r:embed="rId4"/>
          <a:stretch>
            <a:fillRect/>
          </a:stretch>
        </p:blipFill>
        <p:spPr>
          <a:xfrm>
            <a:off x="1182147" y="3717033"/>
            <a:ext cx="6774230" cy="2334690"/>
          </a:xfrm>
          <a:prstGeom prst="rect">
            <a:avLst/>
          </a:prstGeom>
        </p:spPr>
      </p:pic>
      <p:sp>
        <p:nvSpPr>
          <p:cNvPr id="10" name="Pulsante di azione: Indietro o precedente 9">
            <a:hlinkClick r:id="rId5" action="ppaction://hlinksldjump" highlightClick="1">
              <a:snd r:embed="rId6" name="wind.wav"/>
            </a:hlinkClick>
            <a:extLst>
              <a:ext uri="{FF2B5EF4-FFF2-40B4-BE49-F238E27FC236}">
                <a16:creationId xmlns:a16="http://schemas.microsoft.com/office/drawing/2014/main" id="{0BF32F69-81FC-110A-00AA-6F0862922A6B}"/>
              </a:ext>
            </a:extLst>
          </p:cNvPr>
          <p:cNvSpPr/>
          <p:nvPr/>
        </p:nvSpPr>
        <p:spPr>
          <a:xfrm>
            <a:off x="323528" y="5733256"/>
            <a:ext cx="428506" cy="318467"/>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78652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19</a:t>
            </a:fld>
            <a:endParaRPr lang="it-IT" dirty="0"/>
          </a:p>
        </p:txBody>
      </p:sp>
      <p:sp>
        <p:nvSpPr>
          <p:cNvPr id="5"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en-GB" dirty="0"/>
              <a:t>Data from INPS monitoring</a:t>
            </a:r>
            <a:br>
              <a:rPr lang="en-GB" dirty="0"/>
            </a:br>
            <a:r>
              <a:rPr lang="en-GB" sz="2000" dirty="0"/>
              <a:t>Take-up rates per maximum number of months of anticipation</a:t>
            </a:r>
          </a:p>
        </p:txBody>
      </p:sp>
      <p:grpSp>
        <p:nvGrpSpPr>
          <p:cNvPr id="3" name="Gruppo 2"/>
          <p:cNvGrpSpPr/>
          <p:nvPr/>
        </p:nvGrpSpPr>
        <p:grpSpPr>
          <a:xfrm>
            <a:off x="496080" y="908720"/>
            <a:ext cx="7892344" cy="5519638"/>
            <a:chOff x="323528" y="836712"/>
            <a:chExt cx="7892344" cy="5519638"/>
          </a:xfrm>
        </p:grpSpPr>
        <p:pic>
          <p:nvPicPr>
            <p:cNvPr id="2" name="Immagine 1"/>
            <p:cNvPicPr>
              <a:picLocks noChangeAspect="1"/>
            </p:cNvPicPr>
            <p:nvPr/>
          </p:nvPicPr>
          <p:blipFill>
            <a:blip r:embed="rId3"/>
            <a:stretch>
              <a:fillRect/>
            </a:stretch>
          </p:blipFill>
          <p:spPr>
            <a:xfrm>
              <a:off x="899592" y="836712"/>
              <a:ext cx="7316280" cy="5206244"/>
            </a:xfrm>
            <a:prstGeom prst="rect">
              <a:avLst/>
            </a:prstGeom>
          </p:spPr>
        </p:pic>
        <p:sp>
          <p:nvSpPr>
            <p:cNvPr id="6" name="CasellaDiTesto 5"/>
            <p:cNvSpPr txBox="1"/>
            <p:nvPr/>
          </p:nvSpPr>
          <p:spPr>
            <a:xfrm rot="5400000">
              <a:off x="4432039" y="4438987"/>
              <a:ext cx="461665" cy="3373062"/>
            </a:xfrm>
            <a:prstGeom prst="rect">
              <a:avLst/>
            </a:prstGeom>
            <a:noFill/>
          </p:spPr>
          <p:txBody>
            <a:bodyPr vert="vert270" wrap="square" rtlCol="0">
              <a:spAutoFit/>
            </a:bodyPr>
            <a:lstStyle/>
            <a:p>
              <a:pPr algn="ctr"/>
              <a:r>
                <a:rPr lang="en-GB" dirty="0">
                  <a:solidFill>
                    <a:schemeClr val="tx2"/>
                  </a:solidFill>
                </a:rPr>
                <a:t>Maximum available anticipation</a:t>
              </a:r>
            </a:p>
          </p:txBody>
        </p:sp>
        <p:sp>
          <p:nvSpPr>
            <p:cNvPr id="7" name="CasellaDiTesto 6"/>
            <p:cNvSpPr txBox="1"/>
            <p:nvPr/>
          </p:nvSpPr>
          <p:spPr>
            <a:xfrm>
              <a:off x="323528" y="2280155"/>
              <a:ext cx="461665" cy="2319357"/>
            </a:xfrm>
            <a:prstGeom prst="rect">
              <a:avLst/>
            </a:prstGeom>
            <a:noFill/>
          </p:spPr>
          <p:txBody>
            <a:bodyPr vert="vert270" wrap="square" rtlCol="0">
              <a:spAutoFit/>
            </a:bodyPr>
            <a:lstStyle/>
            <a:p>
              <a:pPr algn="ctr"/>
              <a:r>
                <a:rPr lang="en-GB" dirty="0">
                  <a:solidFill>
                    <a:schemeClr val="tx2"/>
                  </a:solidFill>
                </a:rPr>
                <a:t>Take-up rates</a:t>
              </a:r>
            </a:p>
          </p:txBody>
        </p:sp>
      </p:grpSp>
      <p:sp>
        <p:nvSpPr>
          <p:cNvPr id="8" name="Pulsante di azione: Indietro o precedente 7">
            <a:hlinkClick r:id="rId4" action="ppaction://hlinksldjump" highlightClick="1">
              <a:snd r:embed="rId5" name="wind.wav"/>
            </a:hlinkClick>
            <a:extLst>
              <a:ext uri="{FF2B5EF4-FFF2-40B4-BE49-F238E27FC236}">
                <a16:creationId xmlns:a16="http://schemas.microsoft.com/office/drawing/2014/main" id="{E01F3716-4362-D00A-CD1C-D866C4C80F13}"/>
              </a:ext>
            </a:extLst>
          </p:cNvPr>
          <p:cNvSpPr/>
          <p:nvPr/>
        </p:nvSpPr>
        <p:spPr>
          <a:xfrm>
            <a:off x="323528" y="5589240"/>
            <a:ext cx="432048" cy="288032"/>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28058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36525"/>
            <a:ext cx="8208912" cy="576064"/>
          </a:xfrm>
        </p:spPr>
        <p:txBody>
          <a:bodyPr>
            <a:noAutofit/>
          </a:bodyPr>
          <a:lstStyle/>
          <a:p>
            <a:r>
              <a:rPr lang="en-GB" sz="3200" b="1" dirty="0"/>
              <a:t>What is «Quota100» </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a:t>
            </a:fld>
            <a:endParaRPr lang="it-IT" dirty="0"/>
          </a:p>
        </p:txBody>
      </p:sp>
      <p:sp>
        <p:nvSpPr>
          <p:cNvPr id="7" name="Titolo 1">
            <a:extLst>
              <a:ext uri="{FF2B5EF4-FFF2-40B4-BE49-F238E27FC236}">
                <a16:creationId xmlns:a16="http://schemas.microsoft.com/office/drawing/2014/main" id="{412527E5-B0B4-4DA1-224C-E0A87736D2B9}"/>
              </a:ext>
            </a:extLst>
          </p:cNvPr>
          <p:cNvSpPr txBox="1">
            <a:spLocks/>
          </p:cNvSpPr>
          <p:nvPr/>
        </p:nvSpPr>
        <p:spPr>
          <a:xfrm>
            <a:off x="518077" y="844116"/>
            <a:ext cx="8280920" cy="5380707"/>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pPr marL="457200" indent="-457200" algn="l">
              <a:buFont typeface="Arial" panose="020B0604020202020204" pitchFamily="34" charset="0"/>
              <a:buChar char="•"/>
            </a:pPr>
            <a:r>
              <a:rPr lang="en-GB" sz="2500" dirty="0"/>
              <a:t>Employees and self-employed who, in 2019-2021, reach the combined requirements:</a:t>
            </a:r>
          </a:p>
          <a:p>
            <a:pPr algn="l">
              <a:tabLst>
                <a:tab pos="452438" algn="l"/>
              </a:tabLst>
            </a:pPr>
            <a:r>
              <a:rPr lang="en-GB" sz="2500" dirty="0"/>
              <a:t>	age of at least </a:t>
            </a:r>
            <a:r>
              <a:rPr lang="en-GB" sz="2500" b="1" dirty="0"/>
              <a:t>62 y </a:t>
            </a:r>
            <a:r>
              <a:rPr lang="en-GB" sz="2500" dirty="0"/>
              <a:t>and seniority of at least </a:t>
            </a:r>
            <a:r>
              <a:rPr lang="en-GB" sz="2500" b="1" dirty="0"/>
              <a:t>38 y</a:t>
            </a:r>
          </a:p>
          <a:p>
            <a:pPr algn="l">
              <a:tabLst>
                <a:tab pos="452438" algn="l"/>
              </a:tabLst>
            </a:pPr>
            <a:endParaRPr lang="en-GB" sz="2500" b="1" dirty="0"/>
          </a:p>
          <a:p>
            <a:pPr marL="457200" indent="-457200" algn="l">
              <a:buFont typeface="Arial" panose="020B0604020202020204" pitchFamily="34" charset="0"/>
              <a:buChar char="•"/>
              <a:tabLst>
                <a:tab pos="452438" algn="l"/>
              </a:tabLst>
            </a:pPr>
            <a:r>
              <a:rPr lang="en-GB" sz="2500" dirty="0"/>
              <a:t>Pensioners have to wait additional three/six months before receiving the first instalment (so called «finestre»)</a:t>
            </a:r>
          </a:p>
          <a:p>
            <a:pPr marL="457200" indent="-457200" algn="l">
              <a:buFont typeface="Arial" panose="020B0604020202020204" pitchFamily="34" charset="0"/>
              <a:buChar char="•"/>
            </a:pPr>
            <a:endParaRPr lang="en-GB" sz="2500" dirty="0"/>
          </a:p>
          <a:p>
            <a:pPr marL="457200" indent="-457200" algn="l">
              <a:buFont typeface="Arial" panose="020B0604020202020204" pitchFamily="34" charset="0"/>
              <a:buChar char="•"/>
            </a:pPr>
            <a:r>
              <a:rPr lang="en-GB" sz="2500" i="1" dirty="0"/>
              <a:t>Q100</a:t>
            </a:r>
            <a:r>
              <a:rPr lang="en-GB" sz="2500" dirty="0"/>
              <a:t> pensions cannot be combined with working incomes (till the perfection of standard requirements)</a:t>
            </a:r>
          </a:p>
          <a:p>
            <a:pPr marL="457200" indent="-457200" algn="l">
              <a:buFont typeface="Arial" panose="020B0604020202020204" pitchFamily="34" charset="0"/>
              <a:buChar char="•"/>
            </a:pPr>
            <a:endParaRPr lang="en-GB" sz="2500" dirty="0"/>
          </a:p>
          <a:p>
            <a:pPr marL="457200" indent="-457200" algn="l">
              <a:buFont typeface="Arial" panose="020B0604020202020204" pitchFamily="34" charset="0"/>
              <a:buChar char="•"/>
            </a:pPr>
            <a:r>
              <a:rPr lang="en-GB" sz="2500" b="1" dirty="0"/>
              <a:t>Main goal</a:t>
            </a:r>
            <a:r>
              <a:rPr lang="en-GB" sz="2500" dirty="0"/>
              <a:t>: (re)introduce some, albeit temporary, flexibility in the exit</a:t>
            </a:r>
          </a:p>
        </p:txBody>
      </p:sp>
    </p:spTree>
    <p:extLst>
      <p:ext uri="{BB962C8B-B14F-4D97-AF65-F5344CB8AC3E}">
        <p14:creationId xmlns:p14="http://schemas.microsoft.com/office/powerpoint/2010/main" val="2708801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20</a:t>
            </a:fld>
            <a:endParaRPr lang="it-IT" dirty="0"/>
          </a:p>
        </p:txBody>
      </p:sp>
      <p:sp>
        <p:nvSpPr>
          <p:cNvPr id="5"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br>
              <a:rPr lang="it-IT" dirty="0"/>
            </a:br>
            <a:r>
              <a:rPr lang="en-GB" sz="2000" dirty="0"/>
              <a:t>% of usage of anticipation per maximum number of months of anticipation</a:t>
            </a:r>
            <a:endParaRPr lang="it-IT" sz="2000" dirty="0"/>
          </a:p>
        </p:txBody>
      </p:sp>
      <p:grpSp>
        <p:nvGrpSpPr>
          <p:cNvPr id="8" name="Gruppo 7"/>
          <p:cNvGrpSpPr/>
          <p:nvPr/>
        </p:nvGrpSpPr>
        <p:grpSpPr>
          <a:xfrm>
            <a:off x="1126721" y="1016300"/>
            <a:ext cx="6896684" cy="5425249"/>
            <a:chOff x="1126721" y="908720"/>
            <a:chExt cx="6896684" cy="5425249"/>
          </a:xfrm>
        </p:grpSpPr>
        <p:pic>
          <p:nvPicPr>
            <p:cNvPr id="3" name="Immagine 2"/>
            <p:cNvPicPr>
              <a:picLocks noChangeAspect="1"/>
            </p:cNvPicPr>
            <p:nvPr/>
          </p:nvPicPr>
          <p:blipFill>
            <a:blip r:embed="rId3"/>
            <a:stretch>
              <a:fillRect/>
            </a:stretch>
          </p:blipFill>
          <p:spPr>
            <a:xfrm>
              <a:off x="1619672" y="908720"/>
              <a:ext cx="5942068" cy="4963584"/>
            </a:xfrm>
            <a:prstGeom prst="rect">
              <a:avLst/>
            </a:prstGeom>
          </p:spPr>
        </p:pic>
        <p:sp>
          <p:nvSpPr>
            <p:cNvPr id="2" name="CasellaDiTesto 1"/>
            <p:cNvSpPr txBox="1"/>
            <p:nvPr/>
          </p:nvSpPr>
          <p:spPr>
            <a:xfrm>
              <a:off x="1126721" y="2230833"/>
              <a:ext cx="461665" cy="2319357"/>
            </a:xfrm>
            <a:prstGeom prst="rect">
              <a:avLst/>
            </a:prstGeom>
            <a:noFill/>
          </p:spPr>
          <p:txBody>
            <a:bodyPr vert="vert270" wrap="square" rtlCol="0">
              <a:spAutoFit/>
            </a:bodyPr>
            <a:lstStyle/>
            <a:p>
              <a:pPr algn="ctr"/>
              <a:r>
                <a:rPr lang="en-GB" dirty="0">
                  <a:solidFill>
                    <a:schemeClr val="tx2"/>
                  </a:solidFill>
                </a:rPr>
                <a:t>Effective anticipation</a:t>
              </a:r>
            </a:p>
          </p:txBody>
        </p:sp>
        <p:sp>
          <p:nvSpPr>
            <p:cNvPr id="6" name="CasellaDiTesto 5"/>
            <p:cNvSpPr txBox="1"/>
            <p:nvPr/>
          </p:nvSpPr>
          <p:spPr>
            <a:xfrm rot="5400000">
              <a:off x="4432039" y="4416606"/>
              <a:ext cx="461665" cy="3373062"/>
            </a:xfrm>
            <a:prstGeom prst="rect">
              <a:avLst/>
            </a:prstGeom>
            <a:noFill/>
          </p:spPr>
          <p:txBody>
            <a:bodyPr vert="vert270" wrap="square" rtlCol="0">
              <a:spAutoFit/>
            </a:bodyPr>
            <a:lstStyle/>
            <a:p>
              <a:pPr algn="ctr"/>
              <a:r>
                <a:rPr lang="en-GB" dirty="0">
                  <a:solidFill>
                    <a:schemeClr val="tx2"/>
                  </a:solidFill>
                </a:rPr>
                <a:t>Maximum available anticipation</a:t>
              </a:r>
            </a:p>
          </p:txBody>
        </p:sp>
        <p:sp>
          <p:nvSpPr>
            <p:cNvPr id="7" name="CasellaDiTesto 6"/>
            <p:cNvSpPr txBox="1"/>
            <p:nvPr/>
          </p:nvSpPr>
          <p:spPr>
            <a:xfrm>
              <a:off x="7561740" y="1268760"/>
              <a:ext cx="461665" cy="4392488"/>
            </a:xfrm>
            <a:prstGeom prst="rect">
              <a:avLst/>
            </a:prstGeom>
            <a:noFill/>
          </p:spPr>
          <p:txBody>
            <a:bodyPr vert="vert270" wrap="square" rtlCol="0">
              <a:spAutoFit/>
            </a:bodyPr>
            <a:lstStyle/>
            <a:p>
              <a:pPr algn="ctr"/>
              <a:r>
                <a:rPr lang="en-GB" dirty="0">
                  <a:solidFill>
                    <a:schemeClr val="tx2"/>
                  </a:solidFill>
                </a:rPr>
                <a:t>% of usage of maximum anticipation</a:t>
              </a:r>
            </a:p>
          </p:txBody>
        </p:sp>
      </p:grpSp>
      <p:sp>
        <p:nvSpPr>
          <p:cNvPr id="9" name="Pulsante di azione: Indietro o precedente 8">
            <a:hlinkClick r:id="rId4" action="ppaction://hlinksldjump" highlightClick="1">
              <a:snd r:embed="rId5" name="wind.wav"/>
            </a:hlinkClick>
            <a:extLst>
              <a:ext uri="{FF2B5EF4-FFF2-40B4-BE49-F238E27FC236}">
                <a16:creationId xmlns:a16="http://schemas.microsoft.com/office/drawing/2014/main" id="{57B64607-B16A-AE7A-AA40-4F1B646AE1DF}"/>
              </a:ext>
            </a:extLst>
          </p:cNvPr>
          <p:cNvSpPr/>
          <p:nvPr/>
        </p:nvSpPr>
        <p:spPr>
          <a:xfrm>
            <a:off x="395536" y="5589240"/>
            <a:ext cx="504056" cy="390644"/>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14289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21</a:t>
            </a:fld>
            <a:endParaRPr lang="it-IT" dirty="0"/>
          </a:p>
        </p:txBody>
      </p:sp>
      <p:sp>
        <p:nvSpPr>
          <p:cNvPr id="6" name="Titolo 1"/>
          <p:cNvSpPr>
            <a:spLocks noGrp="1"/>
          </p:cNvSpPr>
          <p:nvPr>
            <p:ph type="title"/>
          </p:nvPr>
        </p:nvSpPr>
        <p:spPr>
          <a:xfrm>
            <a:off x="107504" y="0"/>
            <a:ext cx="9036496" cy="889710"/>
          </a:xfrm>
        </p:spPr>
        <p:txBody>
          <a:bodyPr>
            <a:noAutofit/>
          </a:bodyPr>
          <a:lstStyle/>
          <a:p>
            <a:r>
              <a:rPr lang="en-GB" dirty="0"/>
              <a:t>Expenditure</a:t>
            </a:r>
            <a:br>
              <a:rPr lang="en-GB" dirty="0"/>
            </a:br>
            <a:r>
              <a:rPr lang="en-GB" sz="2800" dirty="0"/>
              <a:t>at 31 December 2021 and projected to 2025</a:t>
            </a:r>
          </a:p>
        </p:txBody>
      </p:sp>
      <p:sp>
        <p:nvSpPr>
          <p:cNvPr id="12" name="Segnaposto contenuto 2">
            <a:extLst>
              <a:ext uri="{FF2B5EF4-FFF2-40B4-BE49-F238E27FC236}">
                <a16:creationId xmlns:a16="http://schemas.microsoft.com/office/drawing/2014/main" id="{522F4C84-FEE8-AC38-B803-48182F8BFF7E}"/>
              </a:ext>
            </a:extLst>
          </p:cNvPr>
          <p:cNvSpPr>
            <a:spLocks noGrp="1"/>
          </p:cNvSpPr>
          <p:nvPr>
            <p:ph idx="1"/>
          </p:nvPr>
        </p:nvSpPr>
        <p:spPr>
          <a:xfrm>
            <a:off x="305272" y="1110908"/>
            <a:ext cx="8496944" cy="1077218"/>
          </a:xfrm>
        </p:spPr>
        <p:txBody>
          <a:bodyPr>
            <a:noAutofit/>
          </a:bodyPr>
          <a:lstStyle/>
          <a:p>
            <a:pPr marL="0" indent="0">
              <a:buNone/>
            </a:pPr>
            <a:r>
              <a:rPr lang="en-GB" sz="1600" dirty="0"/>
              <a:t>The projection includes the application backlog and prudentially uses the growth rates set out in the TR (they take account of the continuation of the accumulated stock of </a:t>
            </a:r>
            <a:r>
              <a:rPr lang="en-GB" sz="1600" i="1" dirty="0"/>
              <a:t>Q100 </a:t>
            </a:r>
            <a:r>
              <a:rPr lang="en-GB" sz="1600" dirty="0"/>
              <a:t>pensions, their gradual transformation into ordinary old-age or early retirement pensions, the lower value of the latter as a result of opting for </a:t>
            </a:r>
            <a:r>
              <a:rPr lang="en-GB" sz="1600" i="1" dirty="0"/>
              <a:t>Q100</a:t>
            </a:r>
            <a:r>
              <a:rPr lang="en-GB" sz="1600" dirty="0"/>
              <a:t> and new </a:t>
            </a:r>
            <a:r>
              <a:rPr lang="en-GB" sz="1600" i="1" dirty="0"/>
              <a:t>Q100</a:t>
            </a:r>
            <a:r>
              <a:rPr lang="en-GB" sz="1600" dirty="0"/>
              <a:t> pensions)</a:t>
            </a:r>
          </a:p>
        </p:txBody>
      </p:sp>
      <p:sp>
        <p:nvSpPr>
          <p:cNvPr id="16" name="CasellaDiTesto 15">
            <a:extLst>
              <a:ext uri="{FF2B5EF4-FFF2-40B4-BE49-F238E27FC236}">
                <a16:creationId xmlns:a16="http://schemas.microsoft.com/office/drawing/2014/main" id="{75900422-B5F8-05B5-A036-0E3AB662D658}"/>
              </a:ext>
            </a:extLst>
          </p:cNvPr>
          <p:cNvSpPr txBox="1"/>
          <p:nvPr/>
        </p:nvSpPr>
        <p:spPr>
          <a:xfrm>
            <a:off x="251520" y="5088086"/>
            <a:ext cx="8820472" cy="1077218"/>
          </a:xfrm>
          <a:prstGeom prst="rect">
            <a:avLst/>
          </a:prstGeom>
          <a:noFill/>
        </p:spPr>
        <p:txBody>
          <a:bodyPr wrap="square">
            <a:spAutoFit/>
          </a:bodyPr>
          <a:lstStyle/>
          <a:p>
            <a:pPr marL="0" indent="0">
              <a:buNone/>
            </a:pPr>
            <a:r>
              <a:rPr lang="en-GB" sz="1600" b="1" dirty="0">
                <a:solidFill>
                  <a:schemeClr val="tx2">
                    <a:lumMod val="75000"/>
                  </a:schemeClr>
                </a:solidFill>
              </a:rPr>
              <a:t>Two major considerations:</a:t>
            </a:r>
          </a:p>
          <a:p>
            <a:pPr marL="182563" indent="-182563">
              <a:buFont typeface="Arial" panose="020B0604020202020204" pitchFamily="34" charset="0"/>
              <a:buChar char="•"/>
            </a:pPr>
            <a:r>
              <a:rPr lang="en-GB" sz="1600" dirty="0">
                <a:solidFill>
                  <a:schemeClr val="tx2">
                    <a:lumMod val="75000"/>
                  </a:schemeClr>
                </a:solidFill>
              </a:rPr>
              <a:t>The take-up rate assumptions in the TR are appropriately conservative (there were no precedents)</a:t>
            </a:r>
          </a:p>
          <a:p>
            <a:pPr marL="182563" indent="-182563">
              <a:buFont typeface="Arial" panose="020B0604020202020204" pitchFamily="34" charset="0"/>
              <a:buChar char="•"/>
            </a:pPr>
            <a:r>
              <a:rPr lang="en-GB" sz="1600" dirty="0">
                <a:solidFill>
                  <a:schemeClr val="tx2">
                    <a:lumMod val="75000"/>
                  </a:schemeClr>
                </a:solidFill>
              </a:rPr>
              <a:t>We cannot rule out a priori the possibility that in coming years the take-up rates could be higher than those seen so far (both those for the first year of eligibility and those deferred for one or more years)</a:t>
            </a:r>
          </a:p>
        </p:txBody>
      </p:sp>
      <p:pic>
        <p:nvPicPr>
          <p:cNvPr id="5" name="Immagine 4">
            <a:extLst>
              <a:ext uri="{FF2B5EF4-FFF2-40B4-BE49-F238E27FC236}">
                <a16:creationId xmlns:a16="http://schemas.microsoft.com/office/drawing/2014/main" id="{C058986D-A148-F0B7-C372-986C69DCA649}"/>
              </a:ext>
            </a:extLst>
          </p:cNvPr>
          <p:cNvPicPr>
            <a:picLocks noChangeAspect="1"/>
          </p:cNvPicPr>
          <p:nvPr/>
        </p:nvPicPr>
        <p:blipFill>
          <a:blip r:embed="rId2"/>
          <a:stretch>
            <a:fillRect/>
          </a:stretch>
        </p:blipFill>
        <p:spPr>
          <a:xfrm>
            <a:off x="737570" y="2260134"/>
            <a:ext cx="7578846" cy="2755944"/>
          </a:xfrm>
          <a:prstGeom prst="rect">
            <a:avLst/>
          </a:prstGeom>
        </p:spPr>
      </p:pic>
      <p:sp>
        <p:nvSpPr>
          <p:cNvPr id="14" name="Ovale 13">
            <a:extLst>
              <a:ext uri="{FF2B5EF4-FFF2-40B4-BE49-F238E27FC236}">
                <a16:creationId xmlns:a16="http://schemas.microsoft.com/office/drawing/2014/main" id="{0FA3D07D-A25C-B48B-20A7-0297433AC1C3}"/>
              </a:ext>
            </a:extLst>
          </p:cNvPr>
          <p:cNvSpPr/>
          <p:nvPr/>
        </p:nvSpPr>
        <p:spPr>
          <a:xfrm>
            <a:off x="7596336" y="4728046"/>
            <a:ext cx="576064" cy="288032"/>
          </a:xfrm>
          <a:prstGeom prst="ellipse">
            <a:avLst/>
          </a:prstGeom>
          <a:solidFill>
            <a:schemeClr val="accent1">
              <a:alpha val="9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Pulsante di azione: Indietro o precedente 1">
            <a:hlinkClick r:id="rId3" action="ppaction://hlinksldjump" highlightClick="1">
              <a:snd r:embed="rId4" name="wind.wav"/>
            </a:hlinkClick>
            <a:extLst>
              <a:ext uri="{FF2B5EF4-FFF2-40B4-BE49-F238E27FC236}">
                <a16:creationId xmlns:a16="http://schemas.microsoft.com/office/drawing/2014/main" id="{ECE3BC9D-ACA3-C521-7C70-4806DD678396}"/>
              </a:ext>
            </a:extLst>
          </p:cNvPr>
          <p:cNvSpPr/>
          <p:nvPr/>
        </p:nvSpPr>
        <p:spPr>
          <a:xfrm>
            <a:off x="107504" y="6356350"/>
            <a:ext cx="432048" cy="313010"/>
          </a:xfrm>
          <a:prstGeom prst="actionButtonBackPreviou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19975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a:xfrm>
            <a:off x="4282696" y="6324228"/>
            <a:ext cx="1189856" cy="365125"/>
          </a:xfrm>
        </p:spPr>
        <p:txBody>
          <a:bodyPr/>
          <a:lstStyle/>
          <a:p>
            <a:pPr algn="ctr"/>
            <a:fld id="{AEA01273-38EF-4BF7-AE21-0DC387324B41}" type="slidenum">
              <a:rPr lang="it-IT" sz="1300" b="0" smtClean="0"/>
              <a:pPr algn="ctr"/>
              <a:t>3</a:t>
            </a:fld>
            <a:endParaRPr lang="it-IT" sz="1300" b="0" dirty="0"/>
          </a:p>
        </p:txBody>
      </p:sp>
      <p:sp>
        <p:nvSpPr>
          <p:cNvPr id="6" name="Titolo 1"/>
          <p:cNvSpPr txBox="1">
            <a:spLocks/>
          </p:cNvSpPr>
          <p:nvPr/>
        </p:nvSpPr>
        <p:spPr>
          <a:xfrm>
            <a:off x="539552" y="1708820"/>
            <a:ext cx="8280920" cy="3232348"/>
          </a:xfrm>
          <a:prstGeom prst="rect">
            <a:avLst/>
          </a:prstGeom>
          <a:noFill/>
          <a:ln>
            <a:noFill/>
          </a:ln>
        </p:spPr>
        <p:txBody>
          <a:bodyPr vert="horz" lIns="91440" tIns="45720" rIns="91440" bIns="45720" rtlCol="0" anchor="ctr">
            <a:noAutofit/>
          </a:bodyPr>
          <a:lstStyle>
            <a:lvl1pPr algn="ctr" defTabSz="914400" rtl="0" eaLnBrk="1" latinLnBrk="0" hangingPunct="1">
              <a:spcBef>
                <a:spcPct val="0"/>
              </a:spcBef>
              <a:buNone/>
              <a:defRPr sz="3600" kern="1200" baseline="0">
                <a:solidFill>
                  <a:schemeClr val="tx2"/>
                </a:solidFill>
                <a:latin typeface="+mj-lt"/>
                <a:ea typeface="+mj-ea"/>
                <a:cs typeface="+mj-cs"/>
              </a:defRPr>
            </a:lvl1pPr>
          </a:lstStyle>
          <a:p>
            <a:pPr marL="457200" indent="-457200" algn="l">
              <a:buFont typeface="Arial" panose="020B0604020202020204" pitchFamily="34" charset="0"/>
              <a:buChar char="•"/>
            </a:pPr>
            <a:r>
              <a:rPr lang="en-GB" sz="2800" dirty="0"/>
              <a:t>Descriptive statistics based on INPS monitoring</a:t>
            </a:r>
          </a:p>
          <a:p>
            <a:pPr algn="l"/>
            <a:endParaRPr lang="en-GB" sz="2800" dirty="0"/>
          </a:p>
          <a:p>
            <a:pPr marL="457200" indent="-457200" algn="l">
              <a:buFont typeface="Arial" panose="020B0604020202020204" pitchFamily="34" charset="0"/>
              <a:buChar char="•"/>
            </a:pPr>
            <a:r>
              <a:rPr lang="en-GB" sz="2800" dirty="0"/>
              <a:t>Monitoring </a:t>
            </a:r>
            <a:r>
              <a:rPr lang="en-GB" sz="2800" i="1" dirty="0"/>
              <a:t>vs. </a:t>
            </a:r>
            <a:r>
              <a:rPr lang="en-GB" sz="2800" dirty="0"/>
              <a:t>TR of DL 4/2019</a:t>
            </a:r>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r>
              <a:rPr lang="en-GB" sz="2800" dirty="0"/>
              <a:t>Logit analysis of the determinants of the decision to retire using the </a:t>
            </a:r>
            <a:r>
              <a:rPr lang="en-GB" sz="2800" i="1" dirty="0"/>
              <a:t>Q100</a:t>
            </a:r>
            <a:endParaRPr lang="en-GB" sz="2800" dirty="0"/>
          </a:p>
        </p:txBody>
      </p:sp>
      <p:sp>
        <p:nvSpPr>
          <p:cNvPr id="5" name="Titolo 4">
            <a:extLst>
              <a:ext uri="{FF2B5EF4-FFF2-40B4-BE49-F238E27FC236}">
                <a16:creationId xmlns:a16="http://schemas.microsoft.com/office/drawing/2014/main" id="{908F900F-DBF9-E178-3328-0B53531AFF14}"/>
              </a:ext>
            </a:extLst>
          </p:cNvPr>
          <p:cNvSpPr>
            <a:spLocks noGrp="1"/>
          </p:cNvSpPr>
          <p:nvPr>
            <p:ph type="title"/>
          </p:nvPr>
        </p:nvSpPr>
        <p:spPr>
          <a:xfrm>
            <a:off x="695416" y="476672"/>
            <a:ext cx="7639932" cy="800100"/>
          </a:xfrm>
        </p:spPr>
        <p:txBody>
          <a:bodyPr/>
          <a:lstStyle/>
          <a:p>
            <a:r>
              <a:rPr lang="en-GB" b="1" dirty="0"/>
              <a:t>Contents</a:t>
            </a:r>
          </a:p>
        </p:txBody>
      </p:sp>
    </p:spTree>
    <p:extLst>
      <p:ext uri="{BB962C8B-B14F-4D97-AF65-F5344CB8AC3E}">
        <p14:creationId xmlns:p14="http://schemas.microsoft.com/office/powerpoint/2010/main" val="94019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monitoring</a:t>
            </a:r>
          </a:p>
        </p:txBody>
      </p:sp>
      <p:sp>
        <p:nvSpPr>
          <p:cNvPr id="4" name="Segnaposto numero diapositiva 3">
            <a:extLst>
              <a:ext uri="{FF2B5EF4-FFF2-40B4-BE49-F238E27FC236}">
                <a16:creationId xmlns:a16="http://schemas.microsoft.com/office/drawing/2014/main" id="{F1CCB894-EC71-432E-9750-00B798399CE9}"/>
              </a:ext>
            </a:extLst>
          </p:cNvPr>
          <p:cNvSpPr>
            <a:spLocks noGrp="1"/>
          </p:cNvSpPr>
          <p:nvPr>
            <p:ph type="sldNum" sz="quarter" idx="12"/>
          </p:nvPr>
        </p:nvSpPr>
        <p:spPr/>
        <p:txBody>
          <a:bodyPr/>
          <a:lstStyle/>
          <a:p>
            <a:fld id="{AEA01273-38EF-4BF7-AE21-0DC387324B41}" type="slidenum">
              <a:rPr lang="it-IT" smtClean="0"/>
              <a:pPr/>
              <a:t>4</a:t>
            </a:fld>
            <a:endParaRPr lang="it-IT" dirty="0"/>
          </a:p>
        </p:txBody>
      </p:sp>
      <p:grpSp>
        <p:nvGrpSpPr>
          <p:cNvPr id="8" name="Gruppo 7"/>
          <p:cNvGrpSpPr/>
          <p:nvPr/>
        </p:nvGrpSpPr>
        <p:grpSpPr>
          <a:xfrm>
            <a:off x="1035482" y="1199724"/>
            <a:ext cx="3129469" cy="4603116"/>
            <a:chOff x="1497850" y="961477"/>
            <a:chExt cx="4172625" cy="9364233"/>
          </a:xfrm>
        </p:grpSpPr>
        <p:sp>
          <p:nvSpPr>
            <p:cNvPr id="9" name="Figura a mano libera 8"/>
            <p:cNvSpPr/>
            <p:nvPr/>
          </p:nvSpPr>
          <p:spPr>
            <a:xfrm>
              <a:off x="1497850" y="961477"/>
              <a:ext cx="4114791" cy="1127433"/>
            </a:xfrm>
            <a:custGeom>
              <a:avLst/>
              <a:gdLst>
                <a:gd name="connsiteX0" fmla="*/ 0 w 4114790"/>
                <a:gd name="connsiteY0" fmla="*/ 109768 h 1097684"/>
                <a:gd name="connsiteX1" fmla="*/ 109768 w 4114790"/>
                <a:gd name="connsiteY1" fmla="*/ 0 h 1097684"/>
                <a:gd name="connsiteX2" fmla="*/ 4005022 w 4114790"/>
                <a:gd name="connsiteY2" fmla="*/ 0 h 1097684"/>
                <a:gd name="connsiteX3" fmla="*/ 4114790 w 4114790"/>
                <a:gd name="connsiteY3" fmla="*/ 109768 h 1097684"/>
                <a:gd name="connsiteX4" fmla="*/ 4114790 w 4114790"/>
                <a:gd name="connsiteY4" fmla="*/ 987916 h 1097684"/>
                <a:gd name="connsiteX5" fmla="*/ 4005022 w 4114790"/>
                <a:gd name="connsiteY5" fmla="*/ 1097684 h 1097684"/>
                <a:gd name="connsiteX6" fmla="*/ 109768 w 4114790"/>
                <a:gd name="connsiteY6" fmla="*/ 1097684 h 1097684"/>
                <a:gd name="connsiteX7" fmla="*/ 0 w 4114790"/>
                <a:gd name="connsiteY7" fmla="*/ 987916 h 1097684"/>
                <a:gd name="connsiteX8" fmla="*/ 0 w 4114790"/>
                <a:gd name="connsiteY8" fmla="*/ 109768 h 109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14790" h="1097684">
                  <a:moveTo>
                    <a:pt x="0" y="109768"/>
                  </a:moveTo>
                  <a:cubicBezTo>
                    <a:pt x="0" y="49145"/>
                    <a:pt x="49145" y="0"/>
                    <a:pt x="109768" y="0"/>
                  </a:cubicBezTo>
                  <a:lnTo>
                    <a:pt x="4005022" y="0"/>
                  </a:lnTo>
                  <a:cubicBezTo>
                    <a:pt x="4065645" y="0"/>
                    <a:pt x="4114790" y="49145"/>
                    <a:pt x="4114790" y="109768"/>
                  </a:cubicBezTo>
                  <a:lnTo>
                    <a:pt x="4114790" y="987916"/>
                  </a:lnTo>
                  <a:cubicBezTo>
                    <a:pt x="4114790" y="1048539"/>
                    <a:pt x="4065645" y="1097684"/>
                    <a:pt x="4005022" y="1097684"/>
                  </a:cubicBezTo>
                  <a:lnTo>
                    <a:pt x="109768" y="1097684"/>
                  </a:lnTo>
                  <a:cubicBezTo>
                    <a:pt x="49145" y="1097684"/>
                    <a:pt x="0" y="1048539"/>
                    <a:pt x="0" y="987916"/>
                  </a:cubicBezTo>
                  <a:lnTo>
                    <a:pt x="0" y="109768"/>
                  </a:lnTo>
                  <a:close/>
                </a:path>
              </a:pathLst>
            </a:custGeom>
            <a:noFill/>
            <a:ln>
              <a:solidFill>
                <a:schemeClr val="tx2">
                  <a:lumMod val="20000"/>
                  <a:lumOff val="80000"/>
                </a:schemeClr>
              </a:solidFill>
            </a:ln>
          </p:spPr>
          <p:style>
            <a:lnRef idx="2">
              <a:schemeClr val="lt1">
                <a:hueOff val="0"/>
                <a:satOff val="0"/>
                <a:lumOff val="0"/>
                <a:alphaOff val="0"/>
              </a:schemeClr>
            </a:lnRef>
            <a:fillRef idx="1">
              <a:schemeClr val="accent1">
                <a:alpha val="80000"/>
                <a:hueOff val="0"/>
                <a:satOff val="0"/>
                <a:lumOff val="0"/>
                <a:alphaOff val="0"/>
              </a:schemeClr>
            </a:fillRef>
            <a:effectRef idx="0">
              <a:schemeClr val="accent1">
                <a:alpha val="80000"/>
                <a:hueOff val="0"/>
                <a:satOff val="0"/>
                <a:lumOff val="0"/>
                <a:alphaOff val="0"/>
              </a:schemeClr>
            </a:effectRef>
            <a:fontRef idx="minor">
              <a:schemeClr val="lt1"/>
            </a:fontRef>
          </p:style>
          <p:txBody>
            <a:bodyPr spcFirstLastPara="0" vert="horz" wrap="square" lIns="95550" tIns="95550" rIns="95550" bIns="95550" numCol="1" spcCol="1270" anchor="ctr" anchorCtr="0">
              <a:noAutofit/>
            </a:bodyPr>
            <a:lstStyle/>
            <a:p>
              <a:pPr algn="ctr" defTabSz="833438" fontAlgn="auto">
                <a:lnSpc>
                  <a:spcPct val="90000"/>
                </a:lnSpc>
                <a:spcAft>
                  <a:spcPct val="35000"/>
                </a:spcAft>
              </a:pPr>
              <a:r>
                <a:rPr lang="it-IT" sz="1600" b="1" dirty="0">
                  <a:solidFill>
                    <a:schemeClr val="tx1"/>
                  </a:solidFill>
                  <a:latin typeface="Calibri" panose="020F0502020204030204"/>
                </a:rPr>
                <a:t>380,000</a:t>
              </a:r>
              <a:r>
                <a:rPr lang="it-IT" sz="1600" dirty="0">
                  <a:solidFill>
                    <a:schemeClr val="tx1"/>
                  </a:solidFill>
                  <a:latin typeface="Calibri" panose="020F0502020204030204"/>
                </a:rPr>
                <a:t> </a:t>
              </a:r>
              <a:r>
                <a:rPr lang="en-US" sz="1600" dirty="0">
                  <a:solidFill>
                    <a:schemeClr val="tx1"/>
                  </a:solidFill>
                  <a:latin typeface="Calibri" panose="020F0502020204030204"/>
                </a:rPr>
                <a:t>applications accepted</a:t>
              </a:r>
            </a:p>
            <a:p>
              <a:pPr algn="ctr" defTabSz="833438" fontAlgn="auto">
                <a:lnSpc>
                  <a:spcPct val="90000"/>
                </a:lnSpc>
                <a:spcAft>
                  <a:spcPct val="35000"/>
                </a:spcAft>
              </a:pPr>
              <a:r>
                <a:rPr lang="en-US" sz="1600" dirty="0">
                  <a:solidFill>
                    <a:schemeClr val="tx1"/>
                  </a:solidFill>
                  <a:latin typeface="Calibri" panose="020F0502020204030204"/>
                </a:rPr>
                <a:t>as of 31 December 2021</a:t>
              </a:r>
              <a:endParaRPr lang="it-IT" sz="1600" dirty="0">
                <a:solidFill>
                  <a:schemeClr val="tx1"/>
                </a:solidFill>
                <a:latin typeface="Calibri" panose="020F0502020204030204"/>
              </a:endParaRPr>
            </a:p>
          </p:txBody>
        </p:sp>
        <p:sp>
          <p:nvSpPr>
            <p:cNvPr id="10" name="Figura a mano libera 9"/>
            <p:cNvSpPr/>
            <p:nvPr/>
          </p:nvSpPr>
          <p:spPr>
            <a:xfrm>
              <a:off x="1551313" y="8832011"/>
              <a:ext cx="4090640" cy="1493699"/>
            </a:xfrm>
            <a:custGeom>
              <a:avLst/>
              <a:gdLst>
                <a:gd name="connsiteX0" fmla="*/ 0 w 4090640"/>
                <a:gd name="connsiteY0" fmla="*/ 149370 h 1493701"/>
                <a:gd name="connsiteX1" fmla="*/ 149370 w 4090640"/>
                <a:gd name="connsiteY1" fmla="*/ 0 h 1493701"/>
                <a:gd name="connsiteX2" fmla="*/ 3941270 w 4090640"/>
                <a:gd name="connsiteY2" fmla="*/ 0 h 1493701"/>
                <a:gd name="connsiteX3" fmla="*/ 4090640 w 4090640"/>
                <a:gd name="connsiteY3" fmla="*/ 149370 h 1493701"/>
                <a:gd name="connsiteX4" fmla="*/ 4090640 w 4090640"/>
                <a:gd name="connsiteY4" fmla="*/ 1344331 h 1493701"/>
                <a:gd name="connsiteX5" fmla="*/ 3941270 w 4090640"/>
                <a:gd name="connsiteY5" fmla="*/ 1493701 h 1493701"/>
                <a:gd name="connsiteX6" fmla="*/ 149370 w 4090640"/>
                <a:gd name="connsiteY6" fmla="*/ 1493701 h 1493701"/>
                <a:gd name="connsiteX7" fmla="*/ 0 w 4090640"/>
                <a:gd name="connsiteY7" fmla="*/ 1344331 h 1493701"/>
                <a:gd name="connsiteX8" fmla="*/ 0 w 4090640"/>
                <a:gd name="connsiteY8" fmla="*/ 149370 h 1493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0640" h="1493701">
                  <a:moveTo>
                    <a:pt x="0" y="149370"/>
                  </a:moveTo>
                  <a:cubicBezTo>
                    <a:pt x="0" y="66875"/>
                    <a:pt x="66875" y="0"/>
                    <a:pt x="149370" y="0"/>
                  </a:cubicBezTo>
                  <a:lnTo>
                    <a:pt x="3941270" y="0"/>
                  </a:lnTo>
                  <a:cubicBezTo>
                    <a:pt x="4023765" y="0"/>
                    <a:pt x="4090640" y="66875"/>
                    <a:pt x="4090640" y="149370"/>
                  </a:cubicBezTo>
                  <a:lnTo>
                    <a:pt x="4090640" y="1344331"/>
                  </a:lnTo>
                  <a:cubicBezTo>
                    <a:pt x="4090640" y="1426826"/>
                    <a:pt x="4023765" y="1493701"/>
                    <a:pt x="3941270" y="1493701"/>
                  </a:cubicBezTo>
                  <a:lnTo>
                    <a:pt x="149370" y="1493701"/>
                  </a:lnTo>
                  <a:cubicBezTo>
                    <a:pt x="66875" y="1493701"/>
                    <a:pt x="0" y="1426826"/>
                    <a:pt x="0" y="1344331"/>
                  </a:cubicBezTo>
                  <a:lnTo>
                    <a:pt x="0" y="149370"/>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70000"/>
                <a:hueOff val="0"/>
                <a:satOff val="0"/>
                <a:lumOff val="0"/>
                <a:alphaOff val="0"/>
              </a:schemeClr>
            </a:effectRef>
            <a:fontRef idx="minor">
              <a:schemeClr val="lt1"/>
            </a:fontRef>
          </p:style>
          <p:txBody>
            <a:bodyPr spcFirstLastPara="0" vert="horz" wrap="square" lIns="104249" tIns="104249" rIns="104249" bIns="104249" numCol="1" spcCol="1270" anchor="ctr" anchorCtr="0">
              <a:noAutofit/>
            </a:bodyPr>
            <a:lstStyle/>
            <a:p>
              <a:pPr algn="ctr" defTabSz="833438" fontAlgn="auto">
                <a:lnSpc>
                  <a:spcPct val="90000"/>
                </a:lnSpc>
                <a:spcAft>
                  <a:spcPct val="35000"/>
                </a:spcAft>
              </a:pPr>
              <a:r>
                <a:rPr lang="en-US" sz="1600" dirty="0">
                  <a:solidFill>
                    <a:schemeClr val="tx1"/>
                  </a:solidFill>
                  <a:latin typeface="Calibri" panose="020F0502020204030204"/>
                </a:rPr>
                <a:t>Total projected adhesions</a:t>
              </a:r>
              <a:br>
                <a:rPr lang="en-US" sz="1600" dirty="0">
                  <a:solidFill>
                    <a:schemeClr val="tx1"/>
                  </a:solidFill>
                  <a:latin typeface="Calibri" panose="020F0502020204030204"/>
                </a:rPr>
              </a:br>
              <a:r>
                <a:rPr lang="en-US" sz="2400" dirty="0">
                  <a:solidFill>
                    <a:schemeClr val="tx1"/>
                  </a:solidFill>
                  <a:latin typeface="Calibri" panose="020F0502020204030204"/>
                </a:rPr>
                <a:t>≈</a:t>
              </a:r>
              <a:r>
                <a:rPr lang="en-US" sz="1600" dirty="0">
                  <a:solidFill>
                    <a:schemeClr val="tx1"/>
                  </a:solidFill>
                  <a:latin typeface="Calibri" panose="020F0502020204030204"/>
                </a:rPr>
                <a:t> </a:t>
              </a:r>
              <a:r>
                <a:rPr lang="it-IT" sz="1600" b="1" dirty="0">
                  <a:solidFill>
                    <a:schemeClr val="tx1"/>
                  </a:solidFill>
                  <a:latin typeface="Calibri" panose="020F0502020204030204"/>
                </a:rPr>
                <a:t>450,000</a:t>
              </a:r>
            </a:p>
          </p:txBody>
        </p:sp>
        <p:sp>
          <p:nvSpPr>
            <p:cNvPr id="11" name="Figura a mano libera 10"/>
            <p:cNvSpPr/>
            <p:nvPr/>
          </p:nvSpPr>
          <p:spPr>
            <a:xfrm>
              <a:off x="1518910" y="2578763"/>
              <a:ext cx="1973706" cy="1514683"/>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Women</a:t>
              </a:r>
            </a:p>
            <a:p>
              <a:pPr algn="ctr" defTabSz="833438" fontAlgn="auto">
                <a:lnSpc>
                  <a:spcPct val="70000"/>
                </a:lnSpc>
                <a:spcAft>
                  <a:spcPct val="35000"/>
                </a:spcAft>
              </a:pPr>
              <a:r>
                <a:rPr lang="it-IT" sz="1600" dirty="0">
                  <a:solidFill>
                    <a:schemeClr val="tx1"/>
                  </a:solidFill>
                  <a:latin typeface="Calibri" panose="020F0502020204030204"/>
                </a:rPr>
                <a:t>31%</a:t>
              </a:r>
            </a:p>
          </p:txBody>
        </p:sp>
        <p:sp>
          <p:nvSpPr>
            <p:cNvPr id="12" name="Figura a mano libera 11"/>
            <p:cNvSpPr/>
            <p:nvPr/>
          </p:nvSpPr>
          <p:spPr>
            <a:xfrm>
              <a:off x="3665802" y="2578763"/>
              <a:ext cx="2004673" cy="1498886"/>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Men</a:t>
              </a:r>
              <a:r>
                <a:rPr lang="it-IT" sz="1600" dirty="0">
                  <a:solidFill>
                    <a:schemeClr val="tx1"/>
                  </a:solidFill>
                  <a:latin typeface="Calibri" panose="020F0502020204030204"/>
                </a:rPr>
                <a:t> </a:t>
              </a:r>
            </a:p>
            <a:p>
              <a:pPr algn="ctr" defTabSz="833438" fontAlgn="auto">
                <a:lnSpc>
                  <a:spcPct val="70000"/>
                </a:lnSpc>
                <a:spcAft>
                  <a:spcPct val="35000"/>
                </a:spcAft>
              </a:pPr>
              <a:r>
                <a:rPr lang="it-IT" sz="1600" dirty="0">
                  <a:solidFill>
                    <a:schemeClr val="tx1"/>
                  </a:solidFill>
                  <a:latin typeface="Calibri" panose="020F0502020204030204"/>
                </a:rPr>
                <a:t>69%</a:t>
              </a:r>
            </a:p>
          </p:txBody>
        </p:sp>
      </p:grpSp>
      <p:sp>
        <p:nvSpPr>
          <p:cNvPr id="13" name="Rettangolo 12">
            <a:extLst>
              <a:ext uri="{FF2B5EF4-FFF2-40B4-BE49-F238E27FC236}">
                <a16:creationId xmlns:a16="http://schemas.microsoft.com/office/drawing/2014/main" id="{0C8BD4F5-278C-4C2D-BD52-73EF1BA8A4FC}"/>
              </a:ext>
            </a:extLst>
          </p:cNvPr>
          <p:cNvSpPr/>
          <p:nvPr/>
        </p:nvSpPr>
        <p:spPr>
          <a:xfrm>
            <a:off x="841766" y="916296"/>
            <a:ext cx="3514210" cy="5148557"/>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it-IT" sz="1350">
              <a:solidFill>
                <a:srgbClr val="FFFFFF"/>
              </a:solidFill>
              <a:latin typeface="Calibri" panose="020F0502020204030204"/>
            </a:endParaRPr>
          </a:p>
        </p:txBody>
      </p:sp>
      <p:sp>
        <p:nvSpPr>
          <p:cNvPr id="19" name="Rettangolo 18">
            <a:extLst>
              <a:ext uri="{FF2B5EF4-FFF2-40B4-BE49-F238E27FC236}">
                <a16:creationId xmlns:a16="http://schemas.microsoft.com/office/drawing/2014/main" id="{0C8BD4F5-278C-4C2D-BD52-73EF1BA8A4FC}"/>
              </a:ext>
            </a:extLst>
          </p:cNvPr>
          <p:cNvSpPr/>
          <p:nvPr/>
        </p:nvSpPr>
        <p:spPr>
          <a:xfrm>
            <a:off x="4755562" y="916295"/>
            <a:ext cx="3744416" cy="5148558"/>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it-IT" sz="1350">
              <a:solidFill>
                <a:srgbClr val="FFFFFF"/>
              </a:solidFill>
              <a:latin typeface="Calibri" panose="020F0502020204030204"/>
            </a:endParaRPr>
          </a:p>
        </p:txBody>
      </p:sp>
      <p:graphicFrame>
        <p:nvGraphicFramePr>
          <p:cNvPr id="21" name="Grafico 20"/>
          <p:cNvGraphicFramePr>
            <a:graphicFrameLocks/>
          </p:cNvGraphicFramePr>
          <p:nvPr>
            <p:extLst>
              <p:ext uri="{D42A27DB-BD31-4B8C-83A1-F6EECF244321}">
                <p14:modId xmlns:p14="http://schemas.microsoft.com/office/powerpoint/2010/main" val="1302530771"/>
              </p:ext>
            </p:extLst>
          </p:nvPr>
        </p:nvGraphicFramePr>
        <p:xfrm>
          <a:off x="4720879" y="3682427"/>
          <a:ext cx="3786207" cy="2227296"/>
        </p:xfrm>
        <a:graphic>
          <a:graphicData uri="http://schemas.openxmlformats.org/drawingml/2006/chart">
            <c:chart xmlns:c="http://schemas.openxmlformats.org/drawingml/2006/chart" xmlns:r="http://schemas.openxmlformats.org/officeDocument/2006/relationships" r:id="rId3"/>
          </a:graphicData>
        </a:graphic>
      </p:graphicFrame>
      <p:sp>
        <p:nvSpPr>
          <p:cNvPr id="14" name="Figura a mano libera 10">
            <a:extLst>
              <a:ext uri="{FF2B5EF4-FFF2-40B4-BE49-F238E27FC236}">
                <a16:creationId xmlns:a16="http://schemas.microsoft.com/office/drawing/2014/main" id="{30BCFFE0-EEC8-9DB1-3A52-C5A8D4CC44C5}"/>
              </a:ext>
            </a:extLst>
          </p:cNvPr>
          <p:cNvSpPr/>
          <p:nvPr/>
        </p:nvSpPr>
        <p:spPr>
          <a:xfrm>
            <a:off x="1065897" y="3906800"/>
            <a:ext cx="1480280" cy="855698"/>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Public employees</a:t>
            </a:r>
          </a:p>
          <a:p>
            <a:pPr algn="ctr" defTabSz="833438" fontAlgn="auto">
              <a:lnSpc>
                <a:spcPct val="70000"/>
              </a:lnSpc>
              <a:spcAft>
                <a:spcPct val="35000"/>
              </a:spcAft>
            </a:pPr>
            <a:r>
              <a:rPr lang="it-IT" sz="1600" dirty="0">
                <a:solidFill>
                  <a:schemeClr val="tx1"/>
                </a:solidFill>
                <a:latin typeface="Calibri" panose="020F0502020204030204"/>
              </a:rPr>
              <a:t>31%</a:t>
            </a:r>
          </a:p>
        </p:txBody>
      </p:sp>
      <p:sp>
        <p:nvSpPr>
          <p:cNvPr id="15" name="Figura a mano libera 11">
            <a:extLst>
              <a:ext uri="{FF2B5EF4-FFF2-40B4-BE49-F238E27FC236}">
                <a16:creationId xmlns:a16="http://schemas.microsoft.com/office/drawing/2014/main" id="{5DF577B8-2764-B74A-8C09-15D56C7E8AB5}"/>
              </a:ext>
            </a:extLst>
          </p:cNvPr>
          <p:cNvSpPr/>
          <p:nvPr/>
        </p:nvSpPr>
        <p:spPr>
          <a:xfrm>
            <a:off x="2659263" y="3915724"/>
            <a:ext cx="1503505" cy="846774"/>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Self-employed</a:t>
            </a:r>
            <a:r>
              <a:rPr lang="it-IT" sz="1600" dirty="0">
                <a:solidFill>
                  <a:schemeClr val="tx1"/>
                </a:solidFill>
                <a:latin typeface="Calibri" panose="020F0502020204030204"/>
              </a:rPr>
              <a:t> </a:t>
            </a:r>
          </a:p>
          <a:p>
            <a:pPr algn="ctr" defTabSz="833438" fontAlgn="auto">
              <a:lnSpc>
                <a:spcPct val="70000"/>
              </a:lnSpc>
              <a:spcAft>
                <a:spcPct val="35000"/>
              </a:spcAft>
            </a:pPr>
            <a:r>
              <a:rPr lang="it-IT" sz="1600" dirty="0">
                <a:solidFill>
                  <a:schemeClr val="tx1"/>
                </a:solidFill>
                <a:latin typeface="Calibri" panose="020F0502020204030204"/>
              </a:rPr>
              <a:t>20%</a:t>
            </a:r>
          </a:p>
        </p:txBody>
      </p:sp>
      <p:sp>
        <p:nvSpPr>
          <p:cNvPr id="17" name="Figura a mano libera 10">
            <a:extLst>
              <a:ext uri="{FF2B5EF4-FFF2-40B4-BE49-F238E27FC236}">
                <a16:creationId xmlns:a16="http://schemas.microsoft.com/office/drawing/2014/main" id="{78661892-7F31-D415-8DBD-B6EC6466AC17}"/>
              </a:ext>
            </a:extLst>
          </p:cNvPr>
          <p:cNvSpPr/>
          <p:nvPr/>
        </p:nvSpPr>
        <p:spPr>
          <a:xfrm>
            <a:off x="1919123" y="2962614"/>
            <a:ext cx="1480280" cy="855698"/>
          </a:xfrm>
          <a:custGeom>
            <a:avLst/>
            <a:gdLst>
              <a:gd name="connsiteX0" fmla="*/ 0 w 2003252"/>
              <a:gd name="connsiteY0" fmla="*/ 200325 h 2109390"/>
              <a:gd name="connsiteX1" fmla="*/ 200325 w 2003252"/>
              <a:gd name="connsiteY1" fmla="*/ 0 h 2109390"/>
              <a:gd name="connsiteX2" fmla="*/ 1802927 w 2003252"/>
              <a:gd name="connsiteY2" fmla="*/ 0 h 2109390"/>
              <a:gd name="connsiteX3" fmla="*/ 2003252 w 2003252"/>
              <a:gd name="connsiteY3" fmla="*/ 200325 h 2109390"/>
              <a:gd name="connsiteX4" fmla="*/ 2003252 w 2003252"/>
              <a:gd name="connsiteY4" fmla="*/ 1909065 h 2109390"/>
              <a:gd name="connsiteX5" fmla="*/ 1802927 w 2003252"/>
              <a:gd name="connsiteY5" fmla="*/ 2109390 h 2109390"/>
              <a:gd name="connsiteX6" fmla="*/ 200325 w 2003252"/>
              <a:gd name="connsiteY6" fmla="*/ 2109390 h 2109390"/>
              <a:gd name="connsiteX7" fmla="*/ 0 w 2003252"/>
              <a:gd name="connsiteY7" fmla="*/ 1909065 h 2109390"/>
              <a:gd name="connsiteX8" fmla="*/ 0 w 2003252"/>
              <a:gd name="connsiteY8" fmla="*/ 200325 h 210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3252" h="2109390">
                <a:moveTo>
                  <a:pt x="0" y="200325"/>
                </a:moveTo>
                <a:cubicBezTo>
                  <a:pt x="0" y="89689"/>
                  <a:pt x="89689" y="0"/>
                  <a:pt x="200325" y="0"/>
                </a:cubicBezTo>
                <a:lnTo>
                  <a:pt x="1802927" y="0"/>
                </a:lnTo>
                <a:cubicBezTo>
                  <a:pt x="1913563" y="0"/>
                  <a:pt x="2003252" y="89689"/>
                  <a:pt x="2003252" y="200325"/>
                </a:cubicBezTo>
                <a:lnTo>
                  <a:pt x="2003252" y="1909065"/>
                </a:lnTo>
                <a:cubicBezTo>
                  <a:pt x="2003252" y="2019701"/>
                  <a:pt x="1913563" y="2109390"/>
                  <a:pt x="1802927" y="2109390"/>
                </a:cubicBezTo>
                <a:lnTo>
                  <a:pt x="200325" y="2109390"/>
                </a:lnTo>
                <a:cubicBezTo>
                  <a:pt x="89689" y="2109390"/>
                  <a:pt x="0" y="2019701"/>
                  <a:pt x="0" y="1909065"/>
                </a:cubicBezTo>
                <a:lnTo>
                  <a:pt x="0" y="200325"/>
                </a:lnTo>
                <a:close/>
              </a:path>
            </a:pathLst>
          </a:custGeom>
          <a:noFill/>
          <a:ln>
            <a:solidFill>
              <a:schemeClr val="accent1">
                <a:lumMod val="20000"/>
                <a:lumOff val="80000"/>
              </a:schemeClr>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lt1"/>
          </a:fontRef>
        </p:style>
        <p:txBody>
          <a:bodyPr spcFirstLastPara="0" vert="horz" wrap="square" lIns="115442" tIns="115442" rIns="115442" bIns="115442" numCol="1" spcCol="1270" anchor="ctr" anchorCtr="0">
            <a:noAutofit/>
          </a:bodyPr>
          <a:lstStyle/>
          <a:p>
            <a:pPr algn="ctr" defTabSz="833438" fontAlgn="auto">
              <a:lnSpc>
                <a:spcPct val="70000"/>
              </a:lnSpc>
              <a:spcAft>
                <a:spcPct val="35000"/>
              </a:spcAft>
            </a:pPr>
            <a:r>
              <a:rPr lang="it-IT" sz="1600" b="1" dirty="0">
                <a:solidFill>
                  <a:schemeClr val="tx1"/>
                </a:solidFill>
                <a:latin typeface="Calibri" panose="020F0502020204030204"/>
              </a:rPr>
              <a:t>Private employees</a:t>
            </a:r>
          </a:p>
          <a:p>
            <a:pPr algn="ctr" defTabSz="833438" fontAlgn="auto">
              <a:lnSpc>
                <a:spcPct val="70000"/>
              </a:lnSpc>
              <a:spcAft>
                <a:spcPct val="35000"/>
              </a:spcAft>
            </a:pPr>
            <a:r>
              <a:rPr lang="it-IT" sz="1600" dirty="0">
                <a:solidFill>
                  <a:schemeClr val="tx1"/>
                </a:solidFill>
                <a:latin typeface="Calibri" panose="020F0502020204030204"/>
              </a:rPr>
              <a:t>49%</a:t>
            </a:r>
          </a:p>
        </p:txBody>
      </p:sp>
      <p:graphicFrame>
        <p:nvGraphicFramePr>
          <p:cNvPr id="5" name="Oggetto 4">
            <a:extLst>
              <a:ext uri="{FF2B5EF4-FFF2-40B4-BE49-F238E27FC236}">
                <a16:creationId xmlns:a16="http://schemas.microsoft.com/office/drawing/2014/main" id="{331B995C-3736-555A-07C4-831C1E60571D}"/>
              </a:ext>
            </a:extLst>
          </p:cNvPr>
          <p:cNvGraphicFramePr>
            <a:graphicFrameLocks noChangeAspect="1"/>
          </p:cNvGraphicFramePr>
          <p:nvPr>
            <p:extLst>
              <p:ext uri="{D42A27DB-BD31-4B8C-83A1-F6EECF244321}">
                <p14:modId xmlns:p14="http://schemas.microsoft.com/office/powerpoint/2010/main" val="2226834300"/>
              </p:ext>
            </p:extLst>
          </p:nvPr>
        </p:nvGraphicFramePr>
        <p:xfrm>
          <a:off x="4890405" y="1254944"/>
          <a:ext cx="3474730" cy="1945255"/>
        </p:xfrm>
        <a:graphic>
          <a:graphicData uri="http://schemas.openxmlformats.org/presentationml/2006/ole">
            <mc:AlternateContent xmlns:mc="http://schemas.openxmlformats.org/markup-compatibility/2006">
              <mc:Choice xmlns:v="urn:schemas-microsoft-com:vml" Requires="v">
                <p:oleObj name="Bitmap Image" r:id="rId4" imgW="4457880" imgH="2495520" progId="PBrush">
                  <p:embed/>
                </p:oleObj>
              </mc:Choice>
              <mc:Fallback>
                <p:oleObj name="Bitmap Image" r:id="rId4" imgW="4457880" imgH="2495520" progId="PBrush">
                  <p:embed/>
                  <p:pic>
                    <p:nvPicPr>
                      <p:cNvPr id="0" name=""/>
                      <p:cNvPicPr/>
                      <p:nvPr/>
                    </p:nvPicPr>
                    <p:blipFill>
                      <a:blip r:embed="rId5"/>
                      <a:stretch>
                        <a:fillRect/>
                      </a:stretch>
                    </p:blipFill>
                    <p:spPr>
                      <a:xfrm>
                        <a:off x="4890405" y="1254944"/>
                        <a:ext cx="3474730" cy="1945255"/>
                      </a:xfrm>
                      <a:prstGeom prst="rect">
                        <a:avLst/>
                      </a:prstGeom>
                    </p:spPr>
                  </p:pic>
                </p:oleObj>
              </mc:Fallback>
            </mc:AlternateContent>
          </a:graphicData>
        </a:graphic>
      </p:graphicFrame>
    </p:spTree>
    <p:extLst>
      <p:ext uri="{BB962C8B-B14F-4D97-AF65-F5344CB8AC3E}">
        <p14:creationId xmlns:p14="http://schemas.microsoft.com/office/powerpoint/2010/main" val="2168709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12F2D18A-7E89-4F2E-97DA-87C93981BD0A}"/>
              </a:ext>
            </a:extLst>
          </p:cNvPr>
          <p:cNvSpPr>
            <a:spLocks noGrp="1"/>
          </p:cNvSpPr>
          <p:nvPr>
            <p:ph type="sldNum" sz="quarter" idx="12"/>
          </p:nvPr>
        </p:nvSpPr>
        <p:spPr/>
        <p:txBody>
          <a:bodyPr anchor="ctr">
            <a:normAutofit/>
          </a:bodyPr>
          <a:lstStyle/>
          <a:p>
            <a:pPr>
              <a:spcAft>
                <a:spcPts val="600"/>
              </a:spcAft>
            </a:pPr>
            <a:fld id="{AEA01273-38EF-4BF7-AE21-0DC387324B41}" type="slidenum">
              <a:rPr lang="it-IT" smtClean="0"/>
              <a:pPr>
                <a:spcAft>
                  <a:spcPts val="600"/>
                </a:spcAft>
              </a:pPr>
              <a:t>5</a:t>
            </a:fld>
            <a:endParaRPr lang="it-IT"/>
          </a:p>
        </p:txBody>
      </p:sp>
      <p:sp>
        <p:nvSpPr>
          <p:cNvPr id="8"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a:t>
            </a:r>
            <a:r>
              <a:rPr lang="en-GB" dirty="0"/>
              <a:t>monitoring</a:t>
            </a:r>
            <a:br>
              <a:rPr lang="it-IT" dirty="0"/>
            </a:br>
            <a:r>
              <a:rPr lang="en-GB" sz="2000" dirty="0"/>
              <a:t>Age and seniority at the first payment (effective date)</a:t>
            </a:r>
            <a:endParaRPr lang="it-IT" sz="2000" dirty="0"/>
          </a:p>
        </p:txBody>
      </p:sp>
      <p:pic>
        <p:nvPicPr>
          <p:cNvPr id="3" name="Immagine 2"/>
          <p:cNvPicPr>
            <a:picLocks noChangeAspect="1"/>
          </p:cNvPicPr>
          <p:nvPr/>
        </p:nvPicPr>
        <p:blipFill>
          <a:blip r:embed="rId2"/>
          <a:stretch>
            <a:fillRect/>
          </a:stretch>
        </p:blipFill>
        <p:spPr>
          <a:xfrm>
            <a:off x="611559" y="1196752"/>
            <a:ext cx="8012921" cy="2268835"/>
          </a:xfrm>
          <a:prstGeom prst="rect">
            <a:avLst/>
          </a:prstGeom>
        </p:spPr>
      </p:pic>
      <p:sp>
        <p:nvSpPr>
          <p:cNvPr id="17" name="CasellaDiTesto 16"/>
          <p:cNvSpPr txBox="1"/>
          <p:nvPr/>
        </p:nvSpPr>
        <p:spPr>
          <a:xfrm>
            <a:off x="736808" y="3637119"/>
            <a:ext cx="7723624" cy="2554545"/>
          </a:xfrm>
          <a:prstGeom prst="rect">
            <a:avLst/>
          </a:prstGeom>
          <a:noFill/>
        </p:spPr>
        <p:txBody>
          <a:bodyPr wrap="square" rtlCol="0">
            <a:spAutoFit/>
          </a:bodyPr>
          <a:lstStyle/>
          <a:p>
            <a:pPr algn="just"/>
            <a:r>
              <a:rPr lang="en-US" sz="2000" dirty="0">
                <a:solidFill>
                  <a:schemeClr val="tx2"/>
                </a:solidFill>
                <a:latin typeface="+mj-lt"/>
                <a:ea typeface="+mj-ea"/>
                <a:cs typeface="+mj-cs"/>
              </a:rPr>
              <a:t>The joint distribution by age and seniority at the effective date shows that </a:t>
            </a:r>
            <a:r>
              <a:rPr lang="en-US" sz="2000" b="1" dirty="0">
                <a:solidFill>
                  <a:schemeClr val="tx2"/>
                </a:solidFill>
                <a:latin typeface="+mj-lt"/>
                <a:ea typeface="+mj-ea"/>
                <a:cs typeface="+mj-cs"/>
              </a:rPr>
              <a:t>approximately 63 percent of beneficiaries made use of Q100 with at least one of the two requirements</a:t>
            </a:r>
            <a:r>
              <a:rPr lang="en-US" sz="2000" dirty="0">
                <a:solidFill>
                  <a:schemeClr val="tx2"/>
                </a:solidFill>
                <a:latin typeface="+mj-lt"/>
                <a:ea typeface="+mj-ea"/>
                <a:cs typeface="+mj-cs"/>
              </a:rPr>
              <a:t> equal to the minimum threshold (62 years of age or 38 years of seniority).</a:t>
            </a:r>
          </a:p>
          <a:p>
            <a:pPr algn="just"/>
            <a:endParaRPr lang="en-US" sz="2000" dirty="0">
              <a:solidFill>
                <a:schemeClr val="tx2"/>
              </a:solidFill>
              <a:latin typeface="+mj-lt"/>
              <a:ea typeface="+mj-ea"/>
              <a:cs typeface="+mj-cs"/>
            </a:endParaRPr>
          </a:p>
          <a:p>
            <a:pPr algn="just"/>
            <a:r>
              <a:rPr lang="en-US" sz="2000" dirty="0">
                <a:solidFill>
                  <a:schemeClr val="tx2"/>
                </a:solidFill>
                <a:latin typeface="+mj-lt"/>
                <a:ea typeface="+mj-ea"/>
                <a:cs typeface="+mj-cs"/>
              </a:rPr>
              <a:t>Average age = </a:t>
            </a:r>
            <a:r>
              <a:rPr lang="en-US" sz="2000" b="1" dirty="0">
                <a:solidFill>
                  <a:schemeClr val="tx2"/>
                </a:solidFill>
                <a:latin typeface="+mj-lt"/>
                <a:ea typeface="+mj-ea"/>
                <a:cs typeface="+mj-cs"/>
              </a:rPr>
              <a:t>63,1 y</a:t>
            </a:r>
          </a:p>
          <a:p>
            <a:pPr algn="just"/>
            <a:endParaRPr lang="en-US" sz="2000" dirty="0">
              <a:solidFill>
                <a:schemeClr val="tx2"/>
              </a:solidFill>
              <a:latin typeface="+mj-lt"/>
              <a:ea typeface="+mj-ea"/>
              <a:cs typeface="+mj-cs"/>
            </a:endParaRPr>
          </a:p>
          <a:p>
            <a:pPr algn="just"/>
            <a:r>
              <a:rPr lang="en-US" sz="2000" dirty="0">
                <a:solidFill>
                  <a:schemeClr val="tx2"/>
                </a:solidFill>
                <a:latin typeface="+mj-lt"/>
                <a:ea typeface="+mj-ea"/>
                <a:cs typeface="+mj-cs"/>
              </a:rPr>
              <a:t>Average seniority = </a:t>
            </a:r>
            <a:r>
              <a:rPr lang="en-US" sz="2000" b="1" dirty="0">
                <a:solidFill>
                  <a:schemeClr val="tx2"/>
                </a:solidFill>
                <a:latin typeface="+mj-lt"/>
                <a:ea typeface="+mj-ea"/>
                <a:cs typeface="+mj-cs"/>
              </a:rPr>
              <a:t>39,6 y</a:t>
            </a:r>
            <a:endParaRPr lang="it-IT" sz="2000" b="1" dirty="0">
              <a:solidFill>
                <a:schemeClr val="tx2"/>
              </a:solidFill>
              <a:latin typeface="+mj-lt"/>
              <a:ea typeface="+mj-ea"/>
              <a:cs typeface="+mj-cs"/>
            </a:endParaRPr>
          </a:p>
        </p:txBody>
      </p:sp>
    </p:spTree>
    <p:extLst>
      <p:ext uri="{BB962C8B-B14F-4D97-AF65-F5344CB8AC3E}">
        <p14:creationId xmlns:p14="http://schemas.microsoft.com/office/powerpoint/2010/main" val="3627078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12F2D18A-7E89-4F2E-97DA-87C93981BD0A}"/>
              </a:ext>
            </a:extLst>
          </p:cNvPr>
          <p:cNvSpPr>
            <a:spLocks noGrp="1"/>
          </p:cNvSpPr>
          <p:nvPr>
            <p:ph type="sldNum" sz="quarter" idx="12"/>
          </p:nvPr>
        </p:nvSpPr>
        <p:spPr/>
        <p:txBody>
          <a:bodyPr anchor="ctr">
            <a:normAutofit/>
          </a:bodyPr>
          <a:lstStyle/>
          <a:p>
            <a:pPr>
              <a:spcAft>
                <a:spcPts val="600"/>
              </a:spcAft>
            </a:pPr>
            <a:fld id="{AEA01273-38EF-4BF7-AE21-0DC387324B41}" type="slidenum">
              <a:rPr lang="it-IT" smtClean="0"/>
              <a:pPr>
                <a:spcAft>
                  <a:spcPts val="600"/>
                </a:spcAft>
              </a:pPr>
              <a:t>6</a:t>
            </a:fld>
            <a:endParaRPr lang="it-IT"/>
          </a:p>
        </p:txBody>
      </p:sp>
      <p:sp>
        <p:nvSpPr>
          <p:cNvPr id="14" name="CasellaDiTesto 13">
            <a:extLst>
              <a:ext uri="{FF2B5EF4-FFF2-40B4-BE49-F238E27FC236}">
                <a16:creationId xmlns:a16="http://schemas.microsoft.com/office/drawing/2014/main" id="{50EF3C65-FCAC-4FD3-ADFD-F270997C3DA5}"/>
              </a:ext>
            </a:extLst>
          </p:cNvPr>
          <p:cNvSpPr txBox="1"/>
          <p:nvPr/>
        </p:nvSpPr>
        <p:spPr>
          <a:xfrm>
            <a:off x="539552" y="1731841"/>
            <a:ext cx="3905660" cy="338554"/>
          </a:xfrm>
          <a:prstGeom prst="rect">
            <a:avLst/>
          </a:prstGeom>
          <a:noFill/>
        </p:spPr>
        <p:txBody>
          <a:bodyPr wrap="square">
            <a:spAutoFit/>
          </a:bodyPr>
          <a:lstStyle/>
          <a:p>
            <a:pPr algn="ctr"/>
            <a:r>
              <a:rPr lang="en-GB" sz="1600" dirty="0">
                <a:solidFill>
                  <a:schemeClr val="tx2"/>
                </a:solidFill>
              </a:rPr>
              <a:t>New pensions by category and effective date</a:t>
            </a:r>
          </a:p>
        </p:txBody>
      </p:sp>
      <p:pic>
        <p:nvPicPr>
          <p:cNvPr id="3" name="Immagine 2"/>
          <p:cNvPicPr>
            <a:picLocks noChangeAspect="1"/>
          </p:cNvPicPr>
          <p:nvPr/>
        </p:nvPicPr>
        <p:blipFill>
          <a:blip r:embed="rId3"/>
          <a:stretch>
            <a:fillRect/>
          </a:stretch>
        </p:blipFill>
        <p:spPr>
          <a:xfrm>
            <a:off x="35496" y="2139858"/>
            <a:ext cx="4471789" cy="2729302"/>
          </a:xfrm>
          <a:prstGeom prst="rect">
            <a:avLst/>
          </a:prstGeom>
        </p:spPr>
      </p:pic>
      <p:pic>
        <p:nvPicPr>
          <p:cNvPr id="7" name="Immagine 6"/>
          <p:cNvPicPr>
            <a:picLocks noChangeAspect="1"/>
          </p:cNvPicPr>
          <p:nvPr/>
        </p:nvPicPr>
        <p:blipFill>
          <a:blip r:embed="rId4"/>
          <a:stretch>
            <a:fillRect/>
          </a:stretch>
        </p:blipFill>
        <p:spPr>
          <a:xfrm>
            <a:off x="4636715" y="2060848"/>
            <a:ext cx="4471789" cy="2729302"/>
          </a:xfrm>
          <a:prstGeom prst="rect">
            <a:avLst/>
          </a:prstGeom>
        </p:spPr>
      </p:pic>
      <p:sp>
        <p:nvSpPr>
          <p:cNvPr id="16" name="CasellaDiTesto 15">
            <a:extLst>
              <a:ext uri="{FF2B5EF4-FFF2-40B4-BE49-F238E27FC236}">
                <a16:creationId xmlns:a16="http://schemas.microsoft.com/office/drawing/2014/main" id="{50EF3C65-FCAC-4FD3-ADFD-F270997C3DA5}"/>
              </a:ext>
            </a:extLst>
          </p:cNvPr>
          <p:cNvSpPr txBox="1"/>
          <p:nvPr/>
        </p:nvSpPr>
        <p:spPr>
          <a:xfrm>
            <a:off x="4949266" y="1608730"/>
            <a:ext cx="3655184" cy="584775"/>
          </a:xfrm>
          <a:prstGeom prst="rect">
            <a:avLst/>
          </a:prstGeom>
          <a:noFill/>
        </p:spPr>
        <p:txBody>
          <a:bodyPr wrap="square">
            <a:spAutoFit/>
          </a:bodyPr>
          <a:lstStyle/>
          <a:p>
            <a:pPr algn="ctr"/>
            <a:r>
              <a:rPr lang="en-GB" sz="1600" dirty="0">
                <a:solidFill>
                  <a:schemeClr val="tx2"/>
                </a:solidFill>
              </a:rPr>
              <a:t>Gross monthly amounts,</a:t>
            </a:r>
          </a:p>
          <a:p>
            <a:pPr algn="ctr"/>
            <a:r>
              <a:rPr lang="en-GB" sz="1600" dirty="0">
                <a:solidFill>
                  <a:schemeClr val="tx2"/>
                </a:solidFill>
              </a:rPr>
              <a:t>by category and effective date</a:t>
            </a:r>
          </a:p>
        </p:txBody>
      </p:sp>
      <p:sp>
        <p:nvSpPr>
          <p:cNvPr id="17" name="Titolo 1">
            <a:extLst>
              <a:ext uri="{FF2B5EF4-FFF2-40B4-BE49-F238E27FC236}">
                <a16:creationId xmlns:a16="http://schemas.microsoft.com/office/drawing/2014/main" id="{2874D209-8B66-49B7-9537-DFA13B5C2E5B}"/>
              </a:ext>
            </a:extLst>
          </p:cNvPr>
          <p:cNvSpPr>
            <a:spLocks noGrp="1"/>
          </p:cNvSpPr>
          <p:nvPr>
            <p:ph type="title"/>
          </p:nvPr>
        </p:nvSpPr>
        <p:spPr>
          <a:xfrm>
            <a:off x="143508" y="-27384"/>
            <a:ext cx="8856984" cy="800100"/>
          </a:xfrm>
        </p:spPr>
        <p:txBody>
          <a:bodyPr>
            <a:noAutofit/>
          </a:bodyPr>
          <a:lstStyle/>
          <a:p>
            <a:r>
              <a:rPr lang="it-IT" dirty="0"/>
              <a:t>Data from INPS monitoring</a:t>
            </a:r>
          </a:p>
        </p:txBody>
      </p:sp>
      <p:sp>
        <p:nvSpPr>
          <p:cNvPr id="2" name="Pulsante di azione: Avanti o successivo 1">
            <a:hlinkClick r:id="rId5" action="ppaction://hlinksldjump" highlightClick="1"/>
            <a:extLst>
              <a:ext uri="{FF2B5EF4-FFF2-40B4-BE49-F238E27FC236}">
                <a16:creationId xmlns:a16="http://schemas.microsoft.com/office/drawing/2014/main" id="{F088AF71-8B5A-4757-2952-D2CF650069A9}"/>
              </a:ext>
            </a:extLst>
          </p:cNvPr>
          <p:cNvSpPr/>
          <p:nvPr/>
        </p:nvSpPr>
        <p:spPr>
          <a:xfrm>
            <a:off x="8251036" y="5524234"/>
            <a:ext cx="497428" cy="353038"/>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28792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91DC79-870F-CD86-768E-29400406DA39}"/>
              </a:ext>
            </a:extLst>
          </p:cNvPr>
          <p:cNvSpPr>
            <a:spLocks noGrp="1"/>
          </p:cNvSpPr>
          <p:nvPr>
            <p:ph type="title"/>
          </p:nvPr>
        </p:nvSpPr>
        <p:spPr>
          <a:xfrm>
            <a:off x="752034" y="400403"/>
            <a:ext cx="7639932" cy="548680"/>
          </a:xfrm>
        </p:spPr>
        <p:txBody>
          <a:bodyPr>
            <a:normAutofit fontScale="90000"/>
          </a:bodyPr>
          <a:lstStyle/>
          <a:p>
            <a:r>
              <a:rPr lang="en-GB" dirty="0"/>
              <a:t>Comparison of take-up rates</a:t>
            </a:r>
            <a:br>
              <a:rPr lang="en-GB" dirty="0"/>
            </a:br>
            <a:r>
              <a:rPr lang="en-GB" sz="2700" dirty="0"/>
              <a:t>For those meeting eligibility requirements in 2019</a:t>
            </a:r>
          </a:p>
        </p:txBody>
      </p:sp>
      <p:sp>
        <p:nvSpPr>
          <p:cNvPr id="4" name="Segnaposto numero diapositiva 3">
            <a:extLst>
              <a:ext uri="{FF2B5EF4-FFF2-40B4-BE49-F238E27FC236}">
                <a16:creationId xmlns:a16="http://schemas.microsoft.com/office/drawing/2014/main" id="{47011A3A-D972-EC40-7627-D2F29038D008}"/>
              </a:ext>
            </a:extLst>
          </p:cNvPr>
          <p:cNvSpPr>
            <a:spLocks noGrp="1"/>
          </p:cNvSpPr>
          <p:nvPr>
            <p:ph type="sldNum" sz="quarter" idx="12"/>
          </p:nvPr>
        </p:nvSpPr>
        <p:spPr/>
        <p:txBody>
          <a:bodyPr/>
          <a:lstStyle/>
          <a:p>
            <a:fld id="{AEA01273-38EF-4BF7-AE21-0DC387324B41}" type="slidenum">
              <a:rPr lang="it-IT" smtClean="0"/>
              <a:pPr/>
              <a:t>7</a:t>
            </a:fld>
            <a:endParaRPr lang="it-IT" dirty="0"/>
          </a:p>
        </p:txBody>
      </p:sp>
      <p:pic>
        <p:nvPicPr>
          <p:cNvPr id="8" name="Immagine 7">
            <a:extLst>
              <a:ext uri="{FF2B5EF4-FFF2-40B4-BE49-F238E27FC236}">
                <a16:creationId xmlns:a16="http://schemas.microsoft.com/office/drawing/2014/main" id="{E45AD48C-584F-6DCD-A9A1-33AAB71542DC}"/>
              </a:ext>
            </a:extLst>
          </p:cNvPr>
          <p:cNvPicPr>
            <a:picLocks noChangeAspect="1"/>
          </p:cNvPicPr>
          <p:nvPr/>
        </p:nvPicPr>
        <p:blipFill>
          <a:blip r:embed="rId3"/>
          <a:stretch>
            <a:fillRect/>
          </a:stretch>
        </p:blipFill>
        <p:spPr>
          <a:xfrm>
            <a:off x="2195736" y="1303931"/>
            <a:ext cx="4101084" cy="3644170"/>
          </a:xfrm>
          <a:prstGeom prst="rect">
            <a:avLst/>
          </a:prstGeom>
        </p:spPr>
      </p:pic>
      <p:sp>
        <p:nvSpPr>
          <p:cNvPr id="3" name="CasellaDiTesto 2">
            <a:extLst>
              <a:ext uri="{FF2B5EF4-FFF2-40B4-BE49-F238E27FC236}">
                <a16:creationId xmlns:a16="http://schemas.microsoft.com/office/drawing/2014/main" id="{2AA04518-6BE8-EA33-7204-CE9D59D7496B}"/>
              </a:ext>
            </a:extLst>
          </p:cNvPr>
          <p:cNvSpPr txBox="1"/>
          <p:nvPr/>
        </p:nvSpPr>
        <p:spPr>
          <a:xfrm>
            <a:off x="431540" y="5302949"/>
            <a:ext cx="8280920" cy="646331"/>
          </a:xfrm>
          <a:prstGeom prst="rect">
            <a:avLst/>
          </a:prstGeom>
          <a:noFill/>
        </p:spPr>
        <p:txBody>
          <a:bodyPr wrap="square" rtlCol="0">
            <a:spAutoFit/>
          </a:bodyPr>
          <a:lstStyle/>
          <a:p>
            <a:pPr algn="just"/>
            <a:r>
              <a:rPr lang="en-US" dirty="0">
                <a:solidFill>
                  <a:schemeClr val="tx2"/>
                </a:solidFill>
                <a:latin typeface="+mj-lt"/>
                <a:ea typeface="+mj-ea"/>
                <a:cs typeface="+mj-cs"/>
              </a:rPr>
              <a:t>Take-up rates are: </a:t>
            </a:r>
            <a:r>
              <a:rPr lang="en-US" b="1" dirty="0">
                <a:solidFill>
                  <a:schemeClr val="tx2"/>
                </a:solidFill>
                <a:latin typeface="+mj-lt"/>
                <a:ea typeface="+mj-ea"/>
                <a:cs typeface="+mj-cs"/>
              </a:rPr>
              <a:t>39% </a:t>
            </a:r>
            <a:r>
              <a:rPr lang="en-US" dirty="0">
                <a:solidFill>
                  <a:schemeClr val="tx2"/>
                </a:solidFill>
                <a:latin typeface="+mj-lt"/>
                <a:ea typeface="+mj-ea"/>
                <a:cs typeface="+mj-cs"/>
              </a:rPr>
              <a:t>in 2019, </a:t>
            </a:r>
            <a:r>
              <a:rPr lang="en-US" b="1" dirty="0">
                <a:solidFill>
                  <a:schemeClr val="tx2"/>
                </a:solidFill>
                <a:latin typeface="+mj-lt"/>
                <a:ea typeface="+mj-ea"/>
                <a:cs typeface="+mj-cs"/>
              </a:rPr>
              <a:t>14% </a:t>
            </a:r>
            <a:r>
              <a:rPr lang="en-US" dirty="0">
                <a:solidFill>
                  <a:schemeClr val="tx2"/>
                </a:solidFill>
                <a:latin typeface="+mj-lt"/>
                <a:ea typeface="+mj-ea"/>
                <a:cs typeface="+mj-cs"/>
              </a:rPr>
              <a:t>in 2020 and</a:t>
            </a:r>
            <a:r>
              <a:rPr lang="en-US" b="1" dirty="0">
                <a:solidFill>
                  <a:schemeClr val="tx2"/>
                </a:solidFill>
                <a:latin typeface="+mj-lt"/>
                <a:ea typeface="+mj-ea"/>
                <a:cs typeface="+mj-cs"/>
              </a:rPr>
              <a:t> 4% </a:t>
            </a:r>
            <a:r>
              <a:rPr lang="en-US" dirty="0">
                <a:solidFill>
                  <a:schemeClr val="tx2"/>
                </a:solidFill>
                <a:latin typeface="+mj-lt"/>
                <a:ea typeface="+mj-ea"/>
                <a:cs typeface="+mj-cs"/>
              </a:rPr>
              <a:t>in 2021, for an overall value of </a:t>
            </a:r>
            <a:r>
              <a:rPr lang="en-US" b="1" dirty="0">
                <a:solidFill>
                  <a:schemeClr val="tx2"/>
                </a:solidFill>
                <a:latin typeface="+mj-lt"/>
                <a:ea typeface="+mj-ea"/>
                <a:cs typeface="+mj-cs"/>
              </a:rPr>
              <a:t>49% </a:t>
            </a:r>
            <a:r>
              <a:rPr lang="en-US" dirty="0">
                <a:solidFill>
                  <a:schemeClr val="tx2"/>
                </a:solidFill>
                <a:latin typeface="+mj-lt"/>
                <a:ea typeface="+mj-ea"/>
                <a:cs typeface="+mj-cs"/>
              </a:rPr>
              <a:t>in the three years</a:t>
            </a:r>
          </a:p>
        </p:txBody>
      </p:sp>
      <p:sp>
        <p:nvSpPr>
          <p:cNvPr id="5" name="Pulsante di azione: Avanti o successivo 4">
            <a:hlinkClick r:id="rId4" action="ppaction://hlinksldjump" highlightClick="1"/>
            <a:extLst>
              <a:ext uri="{FF2B5EF4-FFF2-40B4-BE49-F238E27FC236}">
                <a16:creationId xmlns:a16="http://schemas.microsoft.com/office/drawing/2014/main" id="{E9F2A671-3B4D-182D-38B2-3376E0F879A0}"/>
              </a:ext>
            </a:extLst>
          </p:cNvPr>
          <p:cNvSpPr/>
          <p:nvPr/>
        </p:nvSpPr>
        <p:spPr>
          <a:xfrm>
            <a:off x="8460432" y="5949280"/>
            <a:ext cx="432048" cy="288032"/>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50860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8</a:t>
            </a:fld>
            <a:endParaRPr lang="it-IT" dirty="0"/>
          </a:p>
        </p:txBody>
      </p:sp>
      <p:sp>
        <p:nvSpPr>
          <p:cNvPr id="5" name="Titolo 1"/>
          <p:cNvSpPr>
            <a:spLocks noGrp="1"/>
          </p:cNvSpPr>
          <p:nvPr>
            <p:ph type="title"/>
          </p:nvPr>
        </p:nvSpPr>
        <p:spPr>
          <a:xfrm>
            <a:off x="143508" y="65232"/>
            <a:ext cx="8856984" cy="464284"/>
          </a:xfrm>
        </p:spPr>
        <p:txBody>
          <a:bodyPr>
            <a:normAutofit fontScale="90000"/>
          </a:bodyPr>
          <a:lstStyle/>
          <a:p>
            <a:r>
              <a:rPr lang="it-IT" dirty="0"/>
              <a:t>Monitoring </a:t>
            </a:r>
            <a:r>
              <a:rPr lang="it-IT" i="1" dirty="0"/>
              <a:t>vs. </a:t>
            </a:r>
            <a:r>
              <a:rPr lang="it-IT" dirty="0"/>
              <a:t>Technical Report</a:t>
            </a:r>
            <a:endParaRPr lang="it-IT" b="1" dirty="0"/>
          </a:p>
        </p:txBody>
      </p:sp>
      <p:sp>
        <p:nvSpPr>
          <p:cNvPr id="6" name="Segnaposto contenuto 2"/>
          <p:cNvSpPr>
            <a:spLocks noGrp="1"/>
          </p:cNvSpPr>
          <p:nvPr>
            <p:ph idx="1"/>
          </p:nvPr>
        </p:nvSpPr>
        <p:spPr>
          <a:xfrm>
            <a:off x="228050" y="639325"/>
            <a:ext cx="8687900" cy="5547108"/>
          </a:xfrm>
        </p:spPr>
        <p:txBody>
          <a:bodyPr>
            <a:noAutofit/>
          </a:bodyPr>
          <a:lstStyle/>
          <a:p>
            <a:pPr>
              <a:lnSpc>
                <a:spcPct val="150000"/>
              </a:lnSpc>
            </a:pPr>
            <a:r>
              <a:rPr lang="en-GB" sz="2000" b="1" dirty="0"/>
              <a:t>Take-up less than forecast</a:t>
            </a:r>
            <a:br>
              <a:rPr lang="en-GB" sz="2000" dirty="0"/>
            </a:br>
            <a:r>
              <a:rPr lang="en-GB" sz="2000" dirty="0"/>
              <a:t>(374,000 </a:t>
            </a:r>
            <a:r>
              <a:rPr lang="en-GB" sz="2000" i="1" dirty="0"/>
              <a:t>vs. </a:t>
            </a:r>
            <a:r>
              <a:rPr lang="en-GB" sz="2000" dirty="0"/>
              <a:t>678,000, with effective date in 2019-2021)</a:t>
            </a:r>
          </a:p>
          <a:p>
            <a:pPr>
              <a:lnSpc>
                <a:spcPct val="150000"/>
              </a:lnSpc>
            </a:pPr>
            <a:r>
              <a:rPr lang="en-GB" sz="2000" b="1" dirty="0"/>
              <a:t>Pension benefits in line with forecasts</a:t>
            </a:r>
          </a:p>
          <a:p>
            <a:pPr>
              <a:lnSpc>
                <a:spcPct val="150000"/>
              </a:lnSpc>
            </a:pPr>
            <a:r>
              <a:rPr lang="en-GB" sz="2000" b="1" dirty="0"/>
              <a:t>Duration of benefits greater than expected</a:t>
            </a:r>
          </a:p>
          <a:p>
            <a:pPr marL="363538" indent="-363538">
              <a:buNone/>
            </a:pPr>
            <a:r>
              <a:rPr lang="en-GB" sz="2000" dirty="0"/>
              <a:t>	</a:t>
            </a:r>
            <a:r>
              <a:rPr lang="en-GB" sz="1600" dirty="0"/>
              <a:t>In the TR, the take-up rate is not broken down by duration of maximum possible anticipation, while actual data show a take-up rate of </a:t>
            </a:r>
            <a:r>
              <a:rPr lang="en-GB" sz="1600" b="1" dirty="0"/>
              <a:t>4 </a:t>
            </a:r>
            <a:r>
              <a:rPr lang="en-GB" sz="1600" dirty="0"/>
              <a:t>per cent for people who can anticipate at most by </a:t>
            </a:r>
            <a:r>
              <a:rPr lang="en-GB" sz="1600" b="1" dirty="0"/>
              <a:t>1 month</a:t>
            </a:r>
            <a:r>
              <a:rPr lang="en-GB" sz="1600" dirty="0"/>
              <a:t>, rising steadily to a peak of </a:t>
            </a:r>
            <a:r>
              <a:rPr lang="en-GB" sz="1600" b="1" dirty="0"/>
              <a:t>74</a:t>
            </a:r>
            <a:r>
              <a:rPr lang="en-GB" sz="1600" dirty="0"/>
              <a:t> per cent for people who can anticipate at most by </a:t>
            </a:r>
            <a:r>
              <a:rPr lang="en-GB" sz="1600" b="1" dirty="0"/>
              <a:t>20-25 months</a:t>
            </a:r>
            <a:endParaRPr lang="en-GB" sz="1600" dirty="0"/>
          </a:p>
          <a:p>
            <a:pPr marL="363538" indent="-363538">
              <a:buNone/>
            </a:pPr>
            <a:r>
              <a:rPr lang="en-GB" sz="1600" dirty="0"/>
              <a:t>	Actual data show the propensity to use </a:t>
            </a:r>
            <a:r>
              <a:rPr lang="en-GB" sz="1600" b="1" dirty="0"/>
              <a:t>90%</a:t>
            </a:r>
            <a:r>
              <a:rPr lang="en-GB" sz="1600" dirty="0"/>
              <a:t> of the maximum possible anticipation</a:t>
            </a:r>
          </a:p>
          <a:p>
            <a:pPr marL="363538" indent="-363538">
              <a:buNone/>
            </a:pPr>
            <a:endParaRPr lang="en-GB" sz="1600" dirty="0"/>
          </a:p>
          <a:p>
            <a:r>
              <a:rPr lang="en-GB" sz="2000" dirty="0"/>
              <a:t>In 2019-2021, expenditure was €12.3 billion (including application backlog), </a:t>
            </a:r>
            <a:r>
              <a:rPr lang="en-GB" sz="2000" b="1" dirty="0"/>
              <a:t>€1,7 billion </a:t>
            </a:r>
            <a:r>
              <a:rPr lang="en-GB" sz="2000" dirty="0"/>
              <a:t>less than the estimates presented in the TR as corrected with the 2019 Update and the 2020 Budget Act (€14 billion compared with)</a:t>
            </a:r>
          </a:p>
          <a:p>
            <a:r>
              <a:rPr lang="en-GB" sz="2000" dirty="0"/>
              <a:t>Over the longer period 2019-2025, expenditure projected based on monitoring amounts to €23.2 billion, </a:t>
            </a:r>
            <a:r>
              <a:rPr lang="en-US" sz="2000" b="1" dirty="0"/>
              <a:t>€5.8 billion </a:t>
            </a:r>
            <a:r>
              <a:rPr lang="en-US" sz="2000" dirty="0"/>
              <a:t>less than the estimates</a:t>
            </a:r>
            <a:endParaRPr lang="en-GB" sz="2000" dirty="0"/>
          </a:p>
        </p:txBody>
      </p:sp>
      <p:sp>
        <p:nvSpPr>
          <p:cNvPr id="2" name="Pulsante di azione: Avanti o successivo 1">
            <a:hlinkClick r:id="rId2" action="ppaction://hlinksldjump" highlightClick="1"/>
            <a:extLst>
              <a:ext uri="{FF2B5EF4-FFF2-40B4-BE49-F238E27FC236}">
                <a16:creationId xmlns:a16="http://schemas.microsoft.com/office/drawing/2014/main" id="{5ADE91C3-E480-C910-F257-5788245C6F4B}"/>
              </a:ext>
            </a:extLst>
          </p:cNvPr>
          <p:cNvSpPr/>
          <p:nvPr/>
        </p:nvSpPr>
        <p:spPr>
          <a:xfrm>
            <a:off x="8519906" y="3195609"/>
            <a:ext cx="396044" cy="314454"/>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Freccia in su 2">
            <a:extLst>
              <a:ext uri="{FF2B5EF4-FFF2-40B4-BE49-F238E27FC236}">
                <a16:creationId xmlns:a16="http://schemas.microsoft.com/office/drawing/2014/main" id="{4C5166AD-7724-9DE8-3A94-7CCDAC8F2BA5}"/>
              </a:ext>
            </a:extLst>
          </p:cNvPr>
          <p:cNvSpPr/>
          <p:nvPr/>
        </p:nvSpPr>
        <p:spPr>
          <a:xfrm rot="10800000">
            <a:off x="3491880" y="671567"/>
            <a:ext cx="216024"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F0AAA6AF-0030-15D9-7F22-620A966B6ABF}"/>
              </a:ext>
            </a:extLst>
          </p:cNvPr>
          <p:cNvPicPr>
            <a:picLocks noChangeAspect="1"/>
          </p:cNvPicPr>
          <p:nvPr/>
        </p:nvPicPr>
        <p:blipFill>
          <a:blip r:embed="rId3"/>
          <a:stretch>
            <a:fillRect/>
          </a:stretch>
        </p:blipFill>
        <p:spPr>
          <a:xfrm rot="10800000">
            <a:off x="5229006" y="2276872"/>
            <a:ext cx="274344" cy="317019"/>
          </a:xfrm>
          <a:prstGeom prst="rect">
            <a:avLst/>
          </a:prstGeom>
        </p:spPr>
      </p:pic>
      <p:sp>
        <p:nvSpPr>
          <p:cNvPr id="11" name="Pulsante di azione: Avanti o successivo 10">
            <a:hlinkClick r:id="rId4" action="ppaction://hlinksldjump" highlightClick="1"/>
            <a:extLst>
              <a:ext uri="{FF2B5EF4-FFF2-40B4-BE49-F238E27FC236}">
                <a16:creationId xmlns:a16="http://schemas.microsoft.com/office/drawing/2014/main" id="{3CB547D3-00BF-9386-9BC2-2B0C258FA3B9}"/>
              </a:ext>
            </a:extLst>
          </p:cNvPr>
          <p:cNvSpPr/>
          <p:nvPr/>
        </p:nvSpPr>
        <p:spPr>
          <a:xfrm>
            <a:off x="8519906" y="3671446"/>
            <a:ext cx="396044" cy="314454"/>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Pulsante di azione: Avanti o successivo 11">
            <a:hlinkClick r:id="rId5" action="ppaction://hlinksldjump" highlightClick="1"/>
            <a:extLst>
              <a:ext uri="{FF2B5EF4-FFF2-40B4-BE49-F238E27FC236}">
                <a16:creationId xmlns:a16="http://schemas.microsoft.com/office/drawing/2014/main" id="{0B84D89F-8A36-9174-5A8F-59F82F5AF071}"/>
              </a:ext>
            </a:extLst>
          </p:cNvPr>
          <p:cNvSpPr/>
          <p:nvPr/>
        </p:nvSpPr>
        <p:spPr>
          <a:xfrm>
            <a:off x="8519906" y="5747910"/>
            <a:ext cx="396044" cy="314454"/>
          </a:xfrm>
          <a:prstGeom prst="actionButtonForwardNex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821424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9</a:t>
            </a:fld>
            <a:endParaRPr lang="it-IT" dirty="0"/>
          </a:p>
        </p:txBody>
      </p:sp>
      <p:sp>
        <p:nvSpPr>
          <p:cNvPr id="6" name="Titolo 1"/>
          <p:cNvSpPr>
            <a:spLocks noGrp="1"/>
          </p:cNvSpPr>
          <p:nvPr>
            <p:ph type="title"/>
          </p:nvPr>
        </p:nvSpPr>
        <p:spPr>
          <a:xfrm>
            <a:off x="192046" y="40129"/>
            <a:ext cx="8772442" cy="619818"/>
          </a:xfrm>
        </p:spPr>
        <p:txBody>
          <a:bodyPr>
            <a:noAutofit/>
          </a:bodyPr>
          <a:lstStyle/>
          <a:p>
            <a:r>
              <a:rPr lang="en-GB" dirty="0"/>
              <a:t>Econometric analysis - Logit</a:t>
            </a:r>
            <a:endParaRPr lang="en-GB" sz="3200" dirty="0"/>
          </a:p>
        </p:txBody>
      </p:sp>
      <p:sp>
        <p:nvSpPr>
          <p:cNvPr id="8" name="Segnaposto contenuto 2"/>
          <p:cNvSpPr>
            <a:spLocks noGrp="1"/>
          </p:cNvSpPr>
          <p:nvPr>
            <p:ph idx="1"/>
          </p:nvPr>
        </p:nvSpPr>
        <p:spPr>
          <a:xfrm>
            <a:off x="391255" y="2060848"/>
            <a:ext cx="5184576" cy="3024336"/>
          </a:xfrm>
        </p:spPr>
        <p:txBody>
          <a:bodyPr>
            <a:noAutofit/>
          </a:bodyPr>
          <a:lstStyle/>
          <a:p>
            <a:pPr marL="0" indent="0" algn="just">
              <a:buNone/>
            </a:pPr>
            <a:r>
              <a:rPr lang="it-IT" sz="1800" b="1" dirty="0">
                <a:solidFill>
                  <a:schemeClr val="tx2">
                    <a:lumMod val="75000"/>
                  </a:schemeClr>
                </a:solidFill>
              </a:rPr>
              <a:t>Pool</a:t>
            </a:r>
            <a:r>
              <a:rPr lang="it-IT" sz="1800" dirty="0">
                <a:solidFill>
                  <a:schemeClr val="tx2">
                    <a:lumMod val="75000"/>
                  </a:schemeClr>
                </a:solidFill>
              </a:rPr>
              <a:t>: Sample of people </a:t>
            </a:r>
            <a:r>
              <a:rPr lang="en-GB" sz="1800" dirty="0">
                <a:solidFill>
                  <a:schemeClr val="tx2">
                    <a:lumMod val="75000"/>
                  </a:schemeClr>
                </a:solidFill>
              </a:rPr>
              <a:t>who became eligible </a:t>
            </a:r>
            <a:r>
              <a:rPr lang="it-IT" sz="1800" dirty="0">
                <a:solidFill>
                  <a:schemeClr val="tx2">
                    <a:lumMod val="75000"/>
                  </a:schemeClr>
                </a:solidFill>
              </a:rPr>
              <a:t>for </a:t>
            </a:r>
            <a:r>
              <a:rPr lang="it-IT" sz="1800" i="1" dirty="0">
                <a:solidFill>
                  <a:schemeClr val="tx2">
                    <a:lumMod val="75000"/>
                  </a:schemeClr>
                </a:solidFill>
              </a:rPr>
              <a:t>Q100</a:t>
            </a:r>
            <a:r>
              <a:rPr lang="it-IT" sz="1800" dirty="0">
                <a:solidFill>
                  <a:schemeClr val="tx2">
                    <a:lumMod val="75000"/>
                  </a:schemeClr>
                </a:solidFill>
              </a:rPr>
              <a:t> in 2019 </a:t>
            </a:r>
            <a:r>
              <a:rPr lang="it-IT" sz="1800" dirty="0"/>
              <a:t>(</a:t>
            </a:r>
            <a:r>
              <a:rPr lang="en-GB" sz="1800" dirty="0"/>
              <a:t>about</a:t>
            </a:r>
            <a:r>
              <a:rPr lang="it-IT" sz="1800" dirty="0"/>
              <a:t> 37,000 </a:t>
            </a:r>
            <a:r>
              <a:rPr lang="en-GB" sz="1800" dirty="0"/>
              <a:t>individuals) enriched </a:t>
            </a:r>
            <a:r>
              <a:rPr lang="it-IT" sz="1800" dirty="0"/>
              <a:t>with information from </a:t>
            </a:r>
            <a:r>
              <a:rPr lang="en-US" sz="1800" dirty="0"/>
              <a:t>INPS monitoring on </a:t>
            </a:r>
            <a:r>
              <a:rPr lang="en-US" sz="1800" i="1" dirty="0"/>
              <a:t>Q100</a:t>
            </a:r>
            <a:r>
              <a:rPr lang="en-US" sz="1800" dirty="0"/>
              <a:t> (using fiscal identification numbers)</a:t>
            </a:r>
            <a:endParaRPr lang="en-US" sz="1800" b="1" dirty="0"/>
          </a:p>
          <a:p>
            <a:pPr marL="0" indent="0" algn="just">
              <a:buNone/>
            </a:pPr>
            <a:endParaRPr lang="en-US" sz="1800" b="1" dirty="0"/>
          </a:p>
          <a:p>
            <a:pPr marL="0" indent="0" algn="just">
              <a:buNone/>
            </a:pPr>
            <a:r>
              <a:rPr lang="en-GB" sz="1800" b="1" dirty="0"/>
              <a:t>Individual characteristics</a:t>
            </a:r>
            <a:r>
              <a:rPr lang="en-GB" sz="1800" dirty="0">
                <a:solidFill>
                  <a:schemeClr val="tx2">
                    <a:lumMod val="75000"/>
                  </a:schemeClr>
                </a:solidFill>
              </a:rPr>
              <a:t>: gender, age and contributory history at the earliest moment of eligibility for </a:t>
            </a:r>
            <a:r>
              <a:rPr lang="en-GB" sz="1800" i="1" dirty="0"/>
              <a:t>Q100</a:t>
            </a:r>
            <a:r>
              <a:rPr lang="en-GB" sz="1800" dirty="0">
                <a:solidFill>
                  <a:schemeClr val="tx2">
                    <a:lumMod val="75000"/>
                  </a:schemeClr>
                </a:solidFill>
              </a:rPr>
              <a:t>, region of residence, employment status, pension fund, last annual working income, decision on opting for </a:t>
            </a:r>
            <a:r>
              <a:rPr lang="en-GB" sz="1800" i="1" dirty="0">
                <a:solidFill>
                  <a:schemeClr val="tx2">
                    <a:lumMod val="75000"/>
                  </a:schemeClr>
                </a:solidFill>
              </a:rPr>
              <a:t>Q100 </a:t>
            </a:r>
            <a:r>
              <a:rPr lang="en-GB" sz="1800" dirty="0">
                <a:solidFill>
                  <a:schemeClr val="tx2">
                    <a:lumMod val="75000"/>
                  </a:schemeClr>
                </a:solidFill>
              </a:rPr>
              <a:t>in 2019-2021</a:t>
            </a:r>
          </a:p>
        </p:txBody>
      </p:sp>
      <p:sp>
        <p:nvSpPr>
          <p:cNvPr id="9" name="CasellaDiTesto 8">
            <a:extLst>
              <a:ext uri="{FF2B5EF4-FFF2-40B4-BE49-F238E27FC236}">
                <a16:creationId xmlns:a16="http://schemas.microsoft.com/office/drawing/2014/main" id="{EA7A45BA-7189-96C5-DC0E-1AC8FF0BE8E4}"/>
              </a:ext>
            </a:extLst>
          </p:cNvPr>
          <p:cNvSpPr txBox="1"/>
          <p:nvPr/>
        </p:nvSpPr>
        <p:spPr>
          <a:xfrm>
            <a:off x="251520" y="627235"/>
            <a:ext cx="8856983" cy="425501"/>
          </a:xfrm>
          <a:prstGeom prst="rect">
            <a:avLst/>
          </a:prstGeom>
          <a:noFill/>
        </p:spPr>
        <p:txBody>
          <a:bodyPr wrap="square">
            <a:spAutoFit/>
          </a:bodyPr>
          <a:lstStyle/>
          <a:p>
            <a:pPr algn="just">
              <a:lnSpc>
                <a:spcPct val="115000"/>
              </a:lnSpc>
              <a:spcAft>
                <a:spcPts val="1200"/>
              </a:spcAft>
            </a:pPr>
            <a:r>
              <a:rPr lang="en-GB" sz="2000" dirty="0">
                <a:solidFill>
                  <a:schemeClr val="tx2">
                    <a:lumMod val="75000"/>
                  </a:schemeClr>
                </a:solidFill>
              </a:rPr>
              <a:t>Which variables had the greatest impact on take-up of the pension programme? </a:t>
            </a:r>
          </a:p>
        </p:txBody>
      </p:sp>
      <p:pic>
        <p:nvPicPr>
          <p:cNvPr id="12" name="Immagine 11">
            <a:extLst>
              <a:ext uri="{FF2B5EF4-FFF2-40B4-BE49-F238E27FC236}">
                <a16:creationId xmlns:a16="http://schemas.microsoft.com/office/drawing/2014/main" id="{3597C333-DE20-AF27-CD89-89D59A0F077E}"/>
              </a:ext>
            </a:extLst>
          </p:cNvPr>
          <p:cNvPicPr>
            <a:picLocks noChangeAspect="1"/>
          </p:cNvPicPr>
          <p:nvPr/>
        </p:nvPicPr>
        <p:blipFill>
          <a:blip r:embed="rId3"/>
          <a:stretch>
            <a:fillRect/>
          </a:stretch>
        </p:blipFill>
        <p:spPr>
          <a:xfrm>
            <a:off x="6012160" y="1052736"/>
            <a:ext cx="2753533" cy="5227941"/>
          </a:xfrm>
          <a:prstGeom prst="rect">
            <a:avLst/>
          </a:prstGeom>
        </p:spPr>
      </p:pic>
    </p:spTree>
    <p:extLst>
      <p:ext uri="{BB962C8B-B14F-4D97-AF65-F5344CB8AC3E}">
        <p14:creationId xmlns:p14="http://schemas.microsoft.com/office/powerpoint/2010/main" val="381054948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2067</TotalTime>
  <Words>2066</Words>
  <Application>Microsoft Office PowerPoint</Application>
  <PresentationFormat>Presentazione su schermo (4:3)</PresentationFormat>
  <Paragraphs>164</Paragraphs>
  <Slides>21</Slides>
  <Notes>15</Notes>
  <HiddenSlides>0</HiddenSlides>
  <MMClips>0</MMClips>
  <ScaleCrop>false</ScaleCrop>
  <HeadingPairs>
    <vt:vector size="8" baseType="variant">
      <vt:variant>
        <vt:lpstr>Caratteri utilizzati</vt:lpstr>
      </vt:variant>
      <vt:variant>
        <vt:i4>4</vt:i4>
      </vt:variant>
      <vt:variant>
        <vt:lpstr>Tema</vt:lpstr>
      </vt:variant>
      <vt:variant>
        <vt:i4>1</vt:i4>
      </vt:variant>
      <vt:variant>
        <vt:lpstr>Server OLE incorporati</vt:lpstr>
      </vt:variant>
      <vt:variant>
        <vt:i4>1</vt:i4>
      </vt:variant>
      <vt:variant>
        <vt:lpstr>Titoli diapositive</vt:lpstr>
      </vt:variant>
      <vt:variant>
        <vt:i4>21</vt:i4>
      </vt:variant>
    </vt:vector>
  </HeadingPairs>
  <TitlesOfParts>
    <vt:vector size="27" baseType="lpstr">
      <vt:lpstr>Arial</vt:lpstr>
      <vt:lpstr>Calibri</vt:lpstr>
      <vt:lpstr>Courier New</vt:lpstr>
      <vt:lpstr>Wingdings</vt:lpstr>
      <vt:lpstr>Tema di Office</vt:lpstr>
      <vt:lpstr>Bitmap Image</vt:lpstr>
      <vt:lpstr>«Quota 100» three years after its launch</vt:lpstr>
      <vt:lpstr>What is «Quota100» </vt:lpstr>
      <vt:lpstr>Contents</vt:lpstr>
      <vt:lpstr>Data from INPS monitoring</vt:lpstr>
      <vt:lpstr>Data from INPS monitoring Age and seniority at the first payment (effective date)</vt:lpstr>
      <vt:lpstr>Data from INPS monitoring</vt:lpstr>
      <vt:lpstr>Comparison of take-up rates For those meeting eligibility requirements in 2019</vt:lpstr>
      <vt:lpstr>Monitoring vs. Technical Report</vt:lpstr>
      <vt:lpstr>Econometric analysis - Logit</vt:lpstr>
      <vt:lpstr>Findings: marginal probabilities</vt:lpstr>
      <vt:lpstr>Probabilities by segment and gender</vt:lpstr>
      <vt:lpstr>Probabilities by income decile and contributory history</vt:lpstr>
      <vt:lpstr>Probabilities by income decile and gender</vt:lpstr>
      <vt:lpstr>Probabilities by income decile and employment status</vt:lpstr>
      <vt:lpstr>Annex if there are some seconds left</vt:lpstr>
      <vt:lpstr>Data from INPS monitoring Geographical distribution at regional level</vt:lpstr>
      <vt:lpstr>Data from INPS monitoring Retirees in the private sector with Q100 by last occupational status</vt:lpstr>
      <vt:lpstr>Take-up rates For those meeting eligibility requirements in 2019</vt:lpstr>
      <vt:lpstr>Data from INPS monitoring Take-up rates per maximum number of months of anticipation</vt:lpstr>
      <vt:lpstr>Data from INPS monitoring % of usage of anticipation per maximum number of months of anticipation</vt:lpstr>
      <vt:lpstr>Expenditure at 31 December 2021 and projected to 2025</vt:lpstr>
    </vt:vector>
  </TitlesOfParts>
  <Company>UPB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utente_locale</dc:creator>
  <cp:lastModifiedBy>nicola salerno</cp:lastModifiedBy>
  <cp:revision>243</cp:revision>
  <cp:lastPrinted>2022-09-12T12:16:10Z</cp:lastPrinted>
  <dcterms:created xsi:type="dcterms:W3CDTF">2015-05-21T14:26:54Z</dcterms:created>
  <dcterms:modified xsi:type="dcterms:W3CDTF">2022-09-14T14:24:39Z</dcterms:modified>
</cp:coreProperties>
</file>